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5"/>
  </p:notesMasterIdLst>
  <p:handoutMasterIdLst>
    <p:handoutMasterId r:id="rId36"/>
  </p:handoutMasterIdLst>
  <p:sldIdLst>
    <p:sldId id="257" r:id="rId2"/>
    <p:sldId id="673" r:id="rId3"/>
    <p:sldId id="695" r:id="rId4"/>
    <p:sldId id="680" r:id="rId5"/>
    <p:sldId id="681" r:id="rId6"/>
    <p:sldId id="682" r:id="rId7"/>
    <p:sldId id="683" r:id="rId8"/>
    <p:sldId id="684" r:id="rId9"/>
    <p:sldId id="685" r:id="rId10"/>
    <p:sldId id="686" r:id="rId11"/>
    <p:sldId id="687" r:id="rId12"/>
    <p:sldId id="696" r:id="rId13"/>
    <p:sldId id="697" r:id="rId14"/>
    <p:sldId id="698" r:id="rId15"/>
    <p:sldId id="700" r:id="rId16"/>
    <p:sldId id="701" r:id="rId17"/>
    <p:sldId id="702" r:id="rId18"/>
    <p:sldId id="703" r:id="rId19"/>
    <p:sldId id="704" r:id="rId20"/>
    <p:sldId id="705" r:id="rId21"/>
    <p:sldId id="706" r:id="rId22"/>
    <p:sldId id="709" r:id="rId23"/>
    <p:sldId id="710" r:id="rId24"/>
    <p:sldId id="712" r:id="rId25"/>
    <p:sldId id="713" r:id="rId26"/>
    <p:sldId id="714" r:id="rId27"/>
    <p:sldId id="715" r:id="rId28"/>
    <p:sldId id="716" r:id="rId29"/>
    <p:sldId id="691" r:id="rId30"/>
    <p:sldId id="693" r:id="rId31"/>
    <p:sldId id="692" r:id="rId32"/>
    <p:sldId id="694" r:id="rId33"/>
    <p:sldId id="721" r:id="rId34"/>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FFFF00"/>
    <a:srgbClr val="FF9933"/>
    <a:srgbClr val="7C4478"/>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75362" autoAdjust="0"/>
  </p:normalViewPr>
  <p:slideViewPr>
    <p:cSldViewPr>
      <p:cViewPr>
        <p:scale>
          <a:sx n="50" d="100"/>
          <a:sy n="50" d="100"/>
        </p:scale>
        <p:origin x="-1944" y="-21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70583" cy="480388"/>
          </a:xfrm>
          <a:prstGeom prst="rect">
            <a:avLst/>
          </a:prstGeom>
        </p:spPr>
        <p:txBody>
          <a:bodyPr vert="horz" lIns="96639" tIns="48320" rIns="96639" bIns="48320" rtlCol="0"/>
          <a:lstStyle>
            <a:lvl1pPr algn="l">
              <a:defRPr sz="1200"/>
            </a:lvl1pPr>
          </a:lstStyle>
          <a:p>
            <a:pPr>
              <a:defRPr/>
            </a:pPr>
            <a:endParaRPr lang="en-US" dirty="0"/>
          </a:p>
        </p:txBody>
      </p:sp>
      <p:sp>
        <p:nvSpPr>
          <p:cNvPr id="3" name="Date Placeholder 2"/>
          <p:cNvSpPr>
            <a:spLocks noGrp="1"/>
          </p:cNvSpPr>
          <p:nvPr>
            <p:ph type="dt" sz="quarter" idx="1"/>
          </p:nvPr>
        </p:nvSpPr>
        <p:spPr>
          <a:xfrm>
            <a:off x="4142963" y="0"/>
            <a:ext cx="3170583" cy="480388"/>
          </a:xfrm>
          <a:prstGeom prst="rect">
            <a:avLst/>
          </a:prstGeom>
        </p:spPr>
        <p:txBody>
          <a:bodyPr vert="horz" lIns="96639" tIns="48320" rIns="96639" bIns="48320" rtlCol="0"/>
          <a:lstStyle>
            <a:lvl1pPr algn="r">
              <a:defRPr sz="1200"/>
            </a:lvl1pPr>
          </a:lstStyle>
          <a:p>
            <a:pPr>
              <a:defRPr/>
            </a:pPr>
            <a:fld id="{289567F5-ED77-4900-9719-EE24066CEBE3}" type="datetimeFigureOut">
              <a:rPr lang="en-US"/>
              <a:pPr>
                <a:defRPr/>
              </a:pPr>
              <a:t>6/15/2017</a:t>
            </a:fld>
            <a:endParaRPr lang="en-US" dirty="0"/>
          </a:p>
        </p:txBody>
      </p:sp>
      <p:sp>
        <p:nvSpPr>
          <p:cNvPr id="4" name="Footer Placeholder 3"/>
          <p:cNvSpPr>
            <a:spLocks noGrp="1"/>
          </p:cNvSpPr>
          <p:nvPr>
            <p:ph type="ftr" sz="quarter" idx="2"/>
          </p:nvPr>
        </p:nvSpPr>
        <p:spPr>
          <a:xfrm>
            <a:off x="1" y="9119173"/>
            <a:ext cx="3170583" cy="480388"/>
          </a:xfrm>
          <a:prstGeom prst="rect">
            <a:avLst/>
          </a:prstGeom>
        </p:spPr>
        <p:txBody>
          <a:bodyPr vert="horz" lIns="96639" tIns="48320" rIns="96639" bIns="48320"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4142963" y="9119173"/>
            <a:ext cx="3170583" cy="480388"/>
          </a:xfrm>
          <a:prstGeom prst="rect">
            <a:avLst/>
          </a:prstGeom>
        </p:spPr>
        <p:txBody>
          <a:bodyPr vert="horz" lIns="96639" tIns="48320" rIns="96639" bIns="48320" rtlCol="0" anchor="b"/>
          <a:lstStyle>
            <a:lvl1pPr algn="r">
              <a:defRPr sz="1200"/>
            </a:lvl1pPr>
          </a:lstStyle>
          <a:p>
            <a:pPr>
              <a:defRPr/>
            </a:pPr>
            <a:fld id="{96AD7A01-B330-437D-9734-5D9223F1E977}" type="slidenum">
              <a:rPr lang="en-US"/>
              <a:pPr>
                <a:defRPr/>
              </a:pPr>
              <a:t>‹#›</a:t>
            </a:fld>
            <a:endParaRPr lang="en-US" dirty="0"/>
          </a:p>
        </p:txBody>
      </p:sp>
    </p:spTree>
    <p:extLst>
      <p:ext uri="{BB962C8B-B14F-4D97-AF65-F5344CB8AC3E}">
        <p14:creationId xmlns:p14="http://schemas.microsoft.com/office/powerpoint/2010/main" val="2112790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70583" cy="480388"/>
          </a:xfrm>
          <a:prstGeom prst="rect">
            <a:avLst/>
          </a:prstGeom>
        </p:spPr>
        <p:txBody>
          <a:bodyPr vert="horz" lIns="94837" tIns="47418" rIns="94837" bIns="47418" rtlCol="0"/>
          <a:lstStyle>
            <a:lvl1pPr algn="l">
              <a:defRPr sz="1200"/>
            </a:lvl1pPr>
          </a:lstStyle>
          <a:p>
            <a:pPr>
              <a:defRPr/>
            </a:pPr>
            <a:endParaRPr lang="en-US" dirty="0"/>
          </a:p>
        </p:txBody>
      </p:sp>
      <p:sp>
        <p:nvSpPr>
          <p:cNvPr id="3" name="Date Placeholder 2"/>
          <p:cNvSpPr>
            <a:spLocks noGrp="1"/>
          </p:cNvSpPr>
          <p:nvPr>
            <p:ph type="dt" idx="1"/>
          </p:nvPr>
        </p:nvSpPr>
        <p:spPr>
          <a:xfrm>
            <a:off x="4142963" y="0"/>
            <a:ext cx="3170583" cy="480388"/>
          </a:xfrm>
          <a:prstGeom prst="rect">
            <a:avLst/>
          </a:prstGeom>
        </p:spPr>
        <p:txBody>
          <a:bodyPr vert="horz" lIns="94837" tIns="47418" rIns="94837" bIns="47418" rtlCol="0"/>
          <a:lstStyle>
            <a:lvl1pPr algn="r">
              <a:defRPr sz="1200"/>
            </a:lvl1pPr>
          </a:lstStyle>
          <a:p>
            <a:pPr>
              <a:defRPr/>
            </a:pPr>
            <a:fld id="{C01022B4-5508-4CEE-BDD1-12616CC07E38}" type="datetimeFigureOut">
              <a:rPr lang="en-US"/>
              <a:pPr>
                <a:defRPr/>
              </a:pPr>
              <a:t>6/15/2017</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37" tIns="47418" rIns="94837" bIns="47418" rtlCol="0" anchor="ctr"/>
          <a:lstStyle/>
          <a:p>
            <a:pPr lvl="0"/>
            <a:endParaRPr lang="en-US" noProof="0" dirty="0"/>
          </a:p>
        </p:txBody>
      </p:sp>
      <p:sp>
        <p:nvSpPr>
          <p:cNvPr id="5" name="Notes Placeholder 4"/>
          <p:cNvSpPr>
            <a:spLocks noGrp="1"/>
          </p:cNvSpPr>
          <p:nvPr>
            <p:ph type="body" sz="quarter" idx="3"/>
          </p:nvPr>
        </p:nvSpPr>
        <p:spPr>
          <a:xfrm>
            <a:off x="732184" y="4561227"/>
            <a:ext cx="5850835" cy="4320213"/>
          </a:xfrm>
          <a:prstGeom prst="rect">
            <a:avLst/>
          </a:prstGeom>
        </p:spPr>
        <p:txBody>
          <a:bodyPr vert="horz" lIns="94837" tIns="47418" rIns="94837" bIns="4741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9119173"/>
            <a:ext cx="3170583" cy="480388"/>
          </a:xfrm>
          <a:prstGeom prst="rect">
            <a:avLst/>
          </a:prstGeom>
        </p:spPr>
        <p:txBody>
          <a:bodyPr vert="horz" lIns="94837" tIns="47418" rIns="94837" bIns="47418"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4142963" y="9119173"/>
            <a:ext cx="3170583" cy="480388"/>
          </a:xfrm>
          <a:prstGeom prst="rect">
            <a:avLst/>
          </a:prstGeom>
        </p:spPr>
        <p:txBody>
          <a:bodyPr vert="horz" lIns="94837" tIns="47418" rIns="94837" bIns="47418" rtlCol="0" anchor="b"/>
          <a:lstStyle>
            <a:lvl1pPr algn="r">
              <a:defRPr sz="1200"/>
            </a:lvl1pPr>
          </a:lstStyle>
          <a:p>
            <a:pPr>
              <a:defRPr/>
            </a:pPr>
            <a:fld id="{6DE2DC37-D7A8-4180-836F-E0D1DE29933E}" type="slidenum">
              <a:rPr lang="en-US"/>
              <a:pPr>
                <a:defRPr/>
              </a:pPr>
              <a:t>‹#›</a:t>
            </a:fld>
            <a:endParaRPr lang="en-US" dirty="0"/>
          </a:p>
        </p:txBody>
      </p:sp>
    </p:spTree>
    <p:extLst>
      <p:ext uri="{BB962C8B-B14F-4D97-AF65-F5344CB8AC3E}">
        <p14:creationId xmlns:p14="http://schemas.microsoft.com/office/powerpoint/2010/main" val="12741928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Opening</a:t>
            </a:r>
            <a:r>
              <a:rPr lang="en-US" baseline="0" dirty="0" smtClean="0"/>
              <a:t> slide.</a:t>
            </a:r>
            <a:endParaRPr lang="en-US" dirty="0"/>
          </a:p>
        </p:txBody>
      </p:sp>
      <p:sp>
        <p:nvSpPr>
          <p:cNvPr id="4" name="Slide Number Placeholder 3"/>
          <p:cNvSpPr>
            <a:spLocks noGrp="1"/>
          </p:cNvSpPr>
          <p:nvPr>
            <p:ph type="sldNum" sz="quarter" idx="10"/>
          </p:nvPr>
        </p:nvSpPr>
        <p:spPr/>
        <p:txBody>
          <a:bodyPr/>
          <a:lstStyle/>
          <a:p>
            <a:pPr>
              <a:defRPr/>
            </a:pPr>
            <a:fld id="{6DE2DC37-D7A8-4180-836F-E0D1DE29933E}"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E2DC37-D7A8-4180-836F-E0D1DE29933E}" type="slidenum">
              <a:rPr lang="en-US" smtClean="0"/>
              <a:pPr>
                <a:defRPr/>
              </a:pPr>
              <a:t>30</a:t>
            </a:fld>
            <a:endParaRPr lang="en-US" dirty="0"/>
          </a:p>
        </p:txBody>
      </p:sp>
    </p:spTree>
    <p:extLst>
      <p:ext uri="{BB962C8B-B14F-4D97-AF65-F5344CB8AC3E}">
        <p14:creationId xmlns:p14="http://schemas.microsoft.com/office/powerpoint/2010/main" val="366554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E2DC37-D7A8-4180-836F-E0D1DE29933E}" type="slidenum">
              <a:rPr lang="en-US" smtClean="0"/>
              <a:pPr>
                <a:defRPr/>
              </a:pPr>
              <a:t>31</a:t>
            </a:fld>
            <a:endParaRPr lang="en-US" dirty="0"/>
          </a:p>
        </p:txBody>
      </p:sp>
    </p:spTree>
    <p:extLst>
      <p:ext uri="{BB962C8B-B14F-4D97-AF65-F5344CB8AC3E}">
        <p14:creationId xmlns:p14="http://schemas.microsoft.com/office/powerpoint/2010/main" val="366554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E2DC37-D7A8-4180-836F-E0D1DE29933E}" type="slidenum">
              <a:rPr lang="en-US" smtClean="0"/>
              <a:pPr>
                <a:defRPr/>
              </a:pPr>
              <a:t>32</a:t>
            </a:fld>
            <a:endParaRPr lang="en-US" dirty="0"/>
          </a:p>
        </p:txBody>
      </p:sp>
    </p:spTree>
    <p:extLst>
      <p:ext uri="{BB962C8B-B14F-4D97-AF65-F5344CB8AC3E}">
        <p14:creationId xmlns:p14="http://schemas.microsoft.com/office/powerpoint/2010/main" val="366554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All decisions made about the future of Brewster’s public coastal areas should uphold the following community values, priorities, and desires (listed in no particular order):</a:t>
            </a:r>
          </a:p>
          <a:p>
            <a:endParaRPr lang="en-US" dirty="0"/>
          </a:p>
        </p:txBody>
      </p:sp>
      <p:sp>
        <p:nvSpPr>
          <p:cNvPr id="4" name="Slide Number Placeholder 3"/>
          <p:cNvSpPr>
            <a:spLocks noGrp="1"/>
          </p:cNvSpPr>
          <p:nvPr>
            <p:ph type="sldNum" sz="quarter" idx="10"/>
          </p:nvPr>
        </p:nvSpPr>
        <p:spPr/>
        <p:txBody>
          <a:bodyPr/>
          <a:lstStyle/>
          <a:p>
            <a:pPr>
              <a:defRPr/>
            </a:pPr>
            <a:fld id="{6DE2DC37-D7A8-4180-836F-E0D1DE29933E}" type="slidenum">
              <a:rPr lang="en-US" smtClean="0"/>
              <a:pPr>
                <a:defRPr/>
              </a:pPr>
              <a:t>8</a:t>
            </a:fld>
            <a:endParaRPr lang="en-US" dirty="0"/>
          </a:p>
        </p:txBody>
      </p:sp>
    </p:spTree>
    <p:extLst>
      <p:ext uri="{BB962C8B-B14F-4D97-AF65-F5344CB8AC3E}">
        <p14:creationId xmlns:p14="http://schemas.microsoft.com/office/powerpoint/2010/main" val="366554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mtClean="0"/>
              <a:t>All decisions made about the future of Brewster’s public coastal areas should uphold the following community values, priorities, and desires (listed in no particular order):</a:t>
            </a:r>
          </a:p>
          <a:p>
            <a:endParaRPr lang="en-US"/>
          </a:p>
        </p:txBody>
      </p:sp>
      <p:sp>
        <p:nvSpPr>
          <p:cNvPr id="4" name="Slide Number Placeholder 3"/>
          <p:cNvSpPr>
            <a:spLocks noGrp="1"/>
          </p:cNvSpPr>
          <p:nvPr>
            <p:ph type="sldNum" sz="quarter" idx="10"/>
          </p:nvPr>
        </p:nvSpPr>
        <p:spPr/>
        <p:txBody>
          <a:bodyPr/>
          <a:lstStyle/>
          <a:p>
            <a:pPr>
              <a:defRPr/>
            </a:pPr>
            <a:fld id="{6DE2DC37-D7A8-4180-836F-E0D1DE29933E}" type="slidenum">
              <a:rPr lang="en-US" smtClean="0"/>
              <a:pPr>
                <a:defRPr/>
              </a:pPr>
              <a:t>9</a:t>
            </a:fld>
            <a:endParaRPr lang="en-US" dirty="0"/>
          </a:p>
        </p:txBody>
      </p:sp>
    </p:spTree>
    <p:extLst>
      <p:ext uri="{BB962C8B-B14F-4D97-AF65-F5344CB8AC3E}">
        <p14:creationId xmlns:p14="http://schemas.microsoft.com/office/powerpoint/2010/main" val="366554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mtClean="0"/>
              <a:t>All decisions made about the future of Brewster’s public coastal areas should uphold the following community values, priorities, and desires (listed in no particular order):</a:t>
            </a:r>
          </a:p>
          <a:p>
            <a:endParaRPr lang="en-US"/>
          </a:p>
        </p:txBody>
      </p:sp>
      <p:sp>
        <p:nvSpPr>
          <p:cNvPr id="4" name="Slide Number Placeholder 3"/>
          <p:cNvSpPr>
            <a:spLocks noGrp="1"/>
          </p:cNvSpPr>
          <p:nvPr>
            <p:ph type="sldNum" sz="quarter" idx="10"/>
          </p:nvPr>
        </p:nvSpPr>
        <p:spPr/>
        <p:txBody>
          <a:bodyPr/>
          <a:lstStyle/>
          <a:p>
            <a:pPr>
              <a:defRPr/>
            </a:pPr>
            <a:fld id="{6DE2DC37-D7A8-4180-836F-E0D1DE29933E}" type="slidenum">
              <a:rPr lang="en-US" smtClean="0"/>
              <a:pPr>
                <a:defRPr/>
              </a:pPr>
              <a:t>10</a:t>
            </a:fld>
            <a:endParaRPr lang="en-US" dirty="0"/>
          </a:p>
        </p:txBody>
      </p:sp>
    </p:spTree>
    <p:extLst>
      <p:ext uri="{BB962C8B-B14F-4D97-AF65-F5344CB8AC3E}">
        <p14:creationId xmlns:p14="http://schemas.microsoft.com/office/powerpoint/2010/main" val="366554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mtClean="0"/>
              <a:t>All decisions made about the future of Brewster’s public coastal areas should uphold the following community values, priorities, and desires (listed in no particular order):</a:t>
            </a:r>
          </a:p>
          <a:p>
            <a:endParaRPr lang="en-US"/>
          </a:p>
        </p:txBody>
      </p:sp>
      <p:sp>
        <p:nvSpPr>
          <p:cNvPr id="4" name="Slide Number Placeholder 3"/>
          <p:cNvSpPr>
            <a:spLocks noGrp="1"/>
          </p:cNvSpPr>
          <p:nvPr>
            <p:ph type="sldNum" sz="quarter" idx="10"/>
          </p:nvPr>
        </p:nvSpPr>
        <p:spPr/>
        <p:txBody>
          <a:bodyPr/>
          <a:lstStyle/>
          <a:p>
            <a:pPr>
              <a:defRPr/>
            </a:pPr>
            <a:fld id="{6DE2DC37-D7A8-4180-836F-E0D1DE29933E}" type="slidenum">
              <a:rPr lang="en-US" smtClean="0"/>
              <a:pPr>
                <a:defRPr/>
              </a:pPr>
              <a:t>11</a:t>
            </a:fld>
            <a:endParaRPr lang="en-US" dirty="0"/>
          </a:p>
        </p:txBody>
      </p:sp>
    </p:spTree>
    <p:extLst>
      <p:ext uri="{BB962C8B-B14F-4D97-AF65-F5344CB8AC3E}">
        <p14:creationId xmlns:p14="http://schemas.microsoft.com/office/powerpoint/2010/main" val="366554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Mean High Water</a:t>
            </a:r>
            <a:r>
              <a:rPr lang="en-US" dirty="0"/>
              <a:t> (MHW) is the average of all the </a:t>
            </a:r>
            <a:r>
              <a:rPr lang="en-US" b="1" dirty="0"/>
              <a:t>high water</a:t>
            </a:r>
            <a:r>
              <a:rPr lang="en-US" dirty="0"/>
              <a:t> heights observed over a period of several years. For example, in the USA this period spans 19 years and is referred to as the National Tidal Datum Epoch. This also represents the shoreline on nautical charts.</a:t>
            </a:r>
            <a:r>
              <a:rPr lang="en-US" baseline="0" dirty="0"/>
              <a:t> </a:t>
            </a:r>
            <a:endParaRPr lang="en-US" dirty="0"/>
          </a:p>
          <a:p>
            <a:r>
              <a:rPr lang="en-US" dirty="0"/>
              <a:t>“The shoreline shown on nautical charts represents the line of contact between the land and water at a selected vertical datum. In areas affected by tidal fluctuations, this is usually the mean high-water line.” (http://www.nauticalcharts.noaa.gov/mcd/learnnc_shoreline.html)   </a:t>
            </a:r>
          </a:p>
        </p:txBody>
      </p:sp>
      <p:sp>
        <p:nvSpPr>
          <p:cNvPr id="4" name="Slide Number Placeholder 3"/>
          <p:cNvSpPr>
            <a:spLocks noGrp="1"/>
          </p:cNvSpPr>
          <p:nvPr>
            <p:ph type="sldNum" sz="quarter" idx="10"/>
          </p:nvPr>
        </p:nvSpPr>
        <p:spPr/>
        <p:txBody>
          <a:bodyPr/>
          <a:lstStyle/>
          <a:p>
            <a:pPr>
              <a:defRPr/>
            </a:pPr>
            <a:fld id="{6DE2DC37-D7A8-4180-836F-E0D1DE29933E}" type="slidenum">
              <a:rPr lang="en-US" smtClean="0"/>
              <a:pPr>
                <a:defRPr/>
              </a:pPr>
              <a:t>13</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66"/>
            <a:r>
              <a:rPr lang="en-US" dirty="0" smtClean="0"/>
              <a:t>A storm surge </a:t>
            </a:r>
            <a:r>
              <a:rPr lang="en-US" baseline="0" dirty="0" smtClean="0"/>
              <a:t> = a</a:t>
            </a:r>
            <a:r>
              <a:rPr lang="en-US" dirty="0" smtClean="0"/>
              <a:t>n abnormal rise of water generated by a storm, over and above the predicted astronomical tides.</a:t>
            </a:r>
          </a:p>
          <a:p>
            <a:pPr defTabSz="914266"/>
            <a:r>
              <a:rPr lang="en-US" dirty="0" smtClean="0"/>
              <a:t>They matter because: </a:t>
            </a:r>
          </a:p>
          <a:p>
            <a:pPr>
              <a:buFont typeface="Arial" pitchFamily="34" charset="0"/>
              <a:buChar char="•"/>
            </a:pPr>
            <a:r>
              <a:rPr lang="en-US" dirty="0" smtClean="0"/>
              <a:t>They</a:t>
            </a:r>
            <a:r>
              <a:rPr lang="en-US" baseline="0" dirty="0" smtClean="0"/>
              <a:t> c</a:t>
            </a:r>
            <a:r>
              <a:rPr lang="en-US" dirty="0" smtClean="0"/>
              <a:t>an happen today, tomorrow, next year</a:t>
            </a:r>
          </a:p>
          <a:p>
            <a:pPr>
              <a:buFont typeface="Arial" pitchFamily="34" charset="0"/>
              <a:buChar char="•"/>
            </a:pPr>
            <a:r>
              <a:rPr lang="en-US" dirty="0" smtClean="0"/>
              <a:t>They are cumulative (additive), over: </a:t>
            </a:r>
          </a:p>
          <a:p>
            <a:pPr lvl="1"/>
            <a:r>
              <a:rPr lang="en-US" dirty="0" smtClean="0"/>
              <a:t>High tides</a:t>
            </a:r>
          </a:p>
          <a:p>
            <a:pPr lvl="1"/>
            <a:r>
              <a:rPr lang="en-US" dirty="0" smtClean="0"/>
              <a:t>SLR</a:t>
            </a:r>
          </a:p>
          <a:p>
            <a:pPr lvl="1"/>
            <a:r>
              <a:rPr lang="en-US" dirty="0" smtClean="0"/>
              <a:t>Coastal change processes</a:t>
            </a:r>
          </a:p>
          <a:p>
            <a:pPr defTabSz="914266"/>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DE2DC37-D7A8-4180-836F-E0D1DE29933E}" type="slidenum">
              <a:rPr lang="en-US" smtClean="0"/>
              <a:pPr>
                <a:defRPr/>
              </a:pPr>
              <a:t>14</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66">
              <a:lnSpc>
                <a:spcPct val="150000"/>
              </a:lnSpc>
            </a:pPr>
            <a:r>
              <a:rPr lang="en-US" dirty="0" smtClean="0"/>
              <a:t>Storm surge: 4 ft (a “Nor-Easter”)</a:t>
            </a:r>
          </a:p>
          <a:p>
            <a:pPr>
              <a:lnSpc>
                <a:spcPct val="150000"/>
              </a:lnSpc>
            </a:pPr>
            <a:endParaRPr lang="en-US" dirty="0" smtClean="0"/>
          </a:p>
          <a:p>
            <a:pPr>
              <a:lnSpc>
                <a:spcPct val="150000"/>
              </a:lnSpc>
            </a:pPr>
            <a:r>
              <a:rPr lang="en-US" dirty="0" smtClean="0"/>
              <a:t>To put things into perspective</a:t>
            </a:r>
          </a:p>
          <a:p>
            <a:pPr lvl="1"/>
            <a:r>
              <a:rPr lang="en-US" dirty="0" smtClean="0"/>
              <a:t>2 ft above MHW already occurs 40 times a year</a:t>
            </a:r>
          </a:p>
          <a:p>
            <a:pPr lvl="1"/>
            <a:r>
              <a:rPr lang="en-US" dirty="0" smtClean="0"/>
              <a:t>4 ft SLR is a daily equivalent to a Nor-Easter surge</a:t>
            </a:r>
            <a:endParaRPr lang="en-US" dirty="0"/>
          </a:p>
        </p:txBody>
      </p:sp>
      <p:sp>
        <p:nvSpPr>
          <p:cNvPr id="4" name="Slide Number Placeholder 3"/>
          <p:cNvSpPr>
            <a:spLocks noGrp="1"/>
          </p:cNvSpPr>
          <p:nvPr>
            <p:ph type="sldNum" sz="quarter" idx="10"/>
          </p:nvPr>
        </p:nvSpPr>
        <p:spPr/>
        <p:txBody>
          <a:bodyPr/>
          <a:lstStyle/>
          <a:p>
            <a:pPr>
              <a:defRPr/>
            </a:pPr>
            <a:fld id="{6DE2DC37-D7A8-4180-836F-E0D1DE29933E}" type="slidenum">
              <a:rPr lang="en-US" smtClean="0"/>
              <a:pPr>
                <a:defRPr/>
              </a:pPr>
              <a:t>15</a:t>
            </a:fld>
            <a:endParaRPr lang="en-US" dirty="0"/>
          </a:p>
        </p:txBody>
      </p:sp>
    </p:spTree>
    <p:extLst>
      <p:ext uri="{BB962C8B-B14F-4D97-AF65-F5344CB8AC3E}">
        <p14:creationId xmlns:p14="http://schemas.microsoft.com/office/powerpoint/2010/main" val="4208703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E2DC37-D7A8-4180-836F-E0D1DE29933E}" type="slidenum">
              <a:rPr lang="en-US" smtClean="0"/>
              <a:pPr>
                <a:defRPr/>
              </a:pPr>
              <a:t>29</a:t>
            </a:fld>
            <a:endParaRPr lang="en-US" dirty="0"/>
          </a:p>
        </p:txBody>
      </p:sp>
    </p:spTree>
    <p:extLst>
      <p:ext uri="{BB962C8B-B14F-4D97-AF65-F5344CB8AC3E}">
        <p14:creationId xmlns:p14="http://schemas.microsoft.com/office/powerpoint/2010/main" val="366554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D40C4635-15C5-447F-8675-B61B2E3F458B}" type="datetimeFigureOut">
              <a:rPr lang="en-US"/>
              <a:pPr>
                <a:defRPr/>
              </a:pPr>
              <a:t>6/15/2017</a:t>
            </a:fld>
            <a:endParaRPr lang="en-US" dirty="0"/>
          </a:p>
        </p:txBody>
      </p:sp>
      <p:sp>
        <p:nvSpPr>
          <p:cNvPr id="5" name="Footer Placeholder 18"/>
          <p:cNvSpPr>
            <a:spLocks noGrp="1"/>
          </p:cNvSpPr>
          <p:nvPr>
            <p:ph type="ftr" sz="quarter" idx="11"/>
          </p:nvPr>
        </p:nvSpPr>
        <p:spPr/>
        <p:txBody>
          <a:bodyPr/>
          <a:lstStyle>
            <a:lvl1pPr>
              <a:defRPr/>
            </a:lvl1pPr>
          </a:lstStyle>
          <a:p>
            <a:pPr>
              <a:defRPr/>
            </a:pPr>
            <a:endParaRPr lang="en-US" dirty="0"/>
          </a:p>
        </p:txBody>
      </p:sp>
      <p:sp>
        <p:nvSpPr>
          <p:cNvPr id="6" name="Slide Number Placeholder 26"/>
          <p:cNvSpPr>
            <a:spLocks noGrp="1"/>
          </p:cNvSpPr>
          <p:nvPr>
            <p:ph type="sldNum" sz="quarter" idx="12"/>
          </p:nvPr>
        </p:nvSpPr>
        <p:spPr/>
        <p:txBody>
          <a:bodyPr/>
          <a:lstStyle>
            <a:lvl1pPr>
              <a:defRPr/>
            </a:lvl1pPr>
          </a:lstStyle>
          <a:p>
            <a:pPr>
              <a:defRPr/>
            </a:pPr>
            <a:fld id="{FF7DA3ED-9EE4-4663-A0E2-3149150C7E4A}"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4882D9F-EFAF-4431-865E-FD350C8FDFD9}" type="datetimeFigureOut">
              <a:rPr lang="en-US"/>
              <a:pPr>
                <a:defRPr/>
              </a:pPr>
              <a:t>6/15/2017</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B7355503-BCB0-45A4-B81B-8C46888584D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2E9A231-40F1-49A2-A41B-7CAB31113626}" type="datetimeFigureOut">
              <a:rPr lang="en-US"/>
              <a:pPr>
                <a:defRPr/>
              </a:pPr>
              <a:t>6/15/2017</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80B52A00-B9BB-4783-9323-79DFB7628AA4}"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with 2 Pictures">
    <p:spTree>
      <p:nvGrpSpPr>
        <p:cNvPr id="1" name=""/>
        <p:cNvGrpSpPr/>
        <p:nvPr/>
      </p:nvGrpSpPr>
      <p:grpSpPr>
        <a:xfrm>
          <a:off x="0" y="0"/>
          <a:ext cx="0" cy="0"/>
          <a:chOff x="0" y="0"/>
          <a:chExt cx="0" cy="0"/>
        </a:xfrm>
      </p:grpSpPr>
      <p:sp>
        <p:nvSpPr>
          <p:cNvPr id="18" name="Oval 17"/>
          <p:cNvSpPr/>
          <p:nvPr userDrawn="1"/>
        </p:nvSpPr>
        <p:spPr>
          <a:xfrm>
            <a:off x="2209800" y="480000"/>
            <a:ext cx="6680798" cy="6680798"/>
          </a:xfrm>
          <a:prstGeom prst="ellipse">
            <a:avLst/>
          </a:prstGeom>
          <a:solidFill>
            <a:srgbClr val="FFFFFF">
              <a:alpha val="27000"/>
            </a:srgbClr>
          </a:solidFill>
          <a:ln>
            <a:noFill/>
          </a:ln>
          <a:effectLst/>
        </p:spPr>
        <p:style>
          <a:lnRef idx="1">
            <a:schemeClr val="accent1"/>
          </a:lnRef>
          <a:fillRef idx="3">
            <a:schemeClr val="accent1"/>
          </a:fillRef>
          <a:effectRef idx="2">
            <a:schemeClr val="accent1"/>
          </a:effectRef>
          <a:fontRef idx="minor">
            <a:schemeClr val="lt1"/>
          </a:fontRef>
        </p:style>
      </p:sp>
      <p:sp>
        <p:nvSpPr>
          <p:cNvPr id="19" name="Title 1"/>
          <p:cNvSpPr>
            <a:spLocks noGrp="1"/>
          </p:cNvSpPr>
          <p:nvPr>
            <p:ph type="ctrTitle"/>
          </p:nvPr>
        </p:nvSpPr>
        <p:spPr>
          <a:xfrm>
            <a:off x="4800600" y="4624668"/>
            <a:ext cx="4038600" cy="933450"/>
          </a:xfrm>
          <a:prstGeom prst="rect">
            <a:avLst/>
          </a:prstGeom>
        </p:spPr>
        <p:txBody>
          <a:bodyPr>
            <a:normAutofit/>
          </a:bodyPr>
          <a:lstStyle>
            <a:lvl1pPr>
              <a:defRPr sz="2800"/>
            </a:lvl1pPr>
          </a:lstStyle>
          <a:p>
            <a:r>
              <a:rPr lang="en-US" smtClean="0"/>
              <a:t>Click to edit Master title style</a:t>
            </a:r>
            <a:endParaRPr/>
          </a:p>
        </p:txBody>
      </p:sp>
      <p:sp>
        <p:nvSpPr>
          <p:cNvPr id="20"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21" name="Date Placeholder 3"/>
          <p:cNvSpPr>
            <a:spLocks noGrp="1"/>
          </p:cNvSpPr>
          <p:nvPr>
            <p:ph type="dt" sz="half" idx="10"/>
          </p:nvPr>
        </p:nvSpPr>
        <p:spPr>
          <a:xfrm>
            <a:off x="4800600" y="6425640"/>
            <a:ext cx="1232647" cy="365125"/>
          </a:xfrm>
        </p:spPr>
        <p:txBody>
          <a:bodyPr/>
          <a:lstStyle>
            <a:lvl1pPr algn="l">
              <a:defRPr/>
            </a:lvl1pPr>
          </a:lstStyle>
          <a:p>
            <a:fld id="{78ECC5FE-B41E-42AF-A69B-5AA6B62346D2}" type="datetimeFigureOut">
              <a:rPr lang="en-US" smtClean="0"/>
              <a:pPr/>
              <a:t>6/15/2017</a:t>
            </a:fld>
            <a:endParaRPr lang="en-US"/>
          </a:p>
        </p:txBody>
      </p:sp>
      <p:sp>
        <p:nvSpPr>
          <p:cNvPr id="22"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25" name="Picture Placeholder 12"/>
          <p:cNvSpPr>
            <a:spLocks noGrp="1"/>
          </p:cNvSpPr>
          <p:nvPr>
            <p:ph type="pic" sz="quarter" idx="13"/>
          </p:nvPr>
        </p:nvSpPr>
        <p:spPr>
          <a:xfrm>
            <a:off x="4800600" y="2377440"/>
            <a:ext cx="4059238" cy="2247228"/>
          </a:xfrm>
        </p:spPr>
        <p:txBody>
          <a:bodyPr/>
          <a:lstStyle>
            <a:lvl1pPr>
              <a:buNone/>
              <a:defRPr/>
            </a:lvl1pPr>
          </a:lstStyle>
          <a:p>
            <a:r>
              <a:rPr lang="en-US" smtClean="0"/>
              <a:t>Click icon to add picture</a:t>
            </a:r>
            <a:endParaRPr/>
          </a:p>
        </p:txBody>
      </p:sp>
      <p:sp>
        <p:nvSpPr>
          <p:cNvPr id="2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dirty="0" smtClean="0"/>
              <a:t>Click to edit Master text styles</a:t>
            </a:r>
          </a:p>
        </p:txBody>
      </p:sp>
    </p:spTree>
    <p:extLst>
      <p:ext uri="{BB962C8B-B14F-4D97-AF65-F5344CB8AC3E}">
        <p14:creationId xmlns:p14="http://schemas.microsoft.com/office/powerpoint/2010/main" val="3814761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70687"/>
            <a:ext cx="8229600" cy="877163"/>
          </a:xfrm>
        </p:spPr>
        <p:txBody>
          <a:bodyPr>
            <a:spAutoFit/>
          </a:bodyPr>
          <a:lstStyle>
            <a:lvl1pPr algn="ctr">
              <a:defRPr sz="54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935163"/>
            <a:ext cx="8229600" cy="2283702"/>
          </a:xfrm>
        </p:spPr>
        <p:txBody>
          <a:bodyPr>
            <a:spAutoFit/>
          </a:bodyPr>
          <a:lstStyle>
            <a:lvl1pPr>
              <a:defRPr sz="3200"/>
            </a:lvl1pPr>
            <a:lvl2pPr>
              <a:defRPr sz="2800"/>
            </a:lvl2pPr>
            <a:lvl3pPr>
              <a:defRPr sz="2400"/>
            </a:lvl3pPr>
            <a:lvl4pPr>
              <a:defRPr sz="20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9"/>
          <p:cNvSpPr>
            <a:spLocks noGrp="1"/>
          </p:cNvSpPr>
          <p:nvPr>
            <p:ph type="dt" sz="half" idx="10"/>
          </p:nvPr>
        </p:nvSpPr>
        <p:spPr>
          <a:xfrm>
            <a:off x="457200" y="6536809"/>
            <a:ext cx="2133600" cy="184666"/>
          </a:xfrm>
        </p:spPr>
        <p:txBody>
          <a:bodyPr>
            <a:spAutoFit/>
          </a:bodyPr>
          <a:lstStyle>
            <a:lvl1pPr>
              <a:defRPr/>
            </a:lvl1pPr>
          </a:lstStyle>
          <a:p>
            <a:pPr>
              <a:defRPr/>
            </a:pPr>
            <a:fld id="{54430D4A-1925-4629-A829-AC758E725BF3}" type="datetimeFigureOut">
              <a:rPr lang="en-US"/>
              <a:pPr>
                <a:defRPr/>
              </a:pPr>
              <a:t>6/15/2017</a:t>
            </a:fld>
            <a:endParaRPr lang="en-US" dirty="0"/>
          </a:p>
        </p:txBody>
      </p:sp>
      <p:sp>
        <p:nvSpPr>
          <p:cNvPr id="5" name="Footer Placeholder 21"/>
          <p:cNvSpPr>
            <a:spLocks noGrp="1"/>
          </p:cNvSpPr>
          <p:nvPr>
            <p:ph type="ftr" sz="quarter" idx="11"/>
          </p:nvPr>
        </p:nvSpPr>
        <p:spPr>
          <a:xfrm>
            <a:off x="2667000" y="6536809"/>
            <a:ext cx="3352800" cy="184666"/>
          </a:xfrm>
        </p:spPr>
        <p:txBody>
          <a:bodyPr>
            <a:spAutoFit/>
          </a:bodyPr>
          <a:lstStyle>
            <a:lvl1pPr>
              <a:defRPr/>
            </a:lvl1pPr>
          </a:lstStyle>
          <a:p>
            <a:pPr>
              <a:defRPr/>
            </a:pPr>
            <a:endParaRPr lang="en-US" dirty="0"/>
          </a:p>
        </p:txBody>
      </p:sp>
      <p:sp>
        <p:nvSpPr>
          <p:cNvPr id="6" name="Slide Number Placeholder 17"/>
          <p:cNvSpPr>
            <a:spLocks noGrp="1"/>
          </p:cNvSpPr>
          <p:nvPr>
            <p:ph type="sldNum" sz="quarter" idx="12"/>
          </p:nvPr>
        </p:nvSpPr>
        <p:spPr>
          <a:xfrm>
            <a:off x="7924800" y="6536809"/>
            <a:ext cx="762000" cy="184666"/>
          </a:xfrm>
        </p:spPr>
        <p:txBody>
          <a:bodyPr>
            <a:spAutoFit/>
          </a:bodyPr>
          <a:lstStyle>
            <a:lvl1pPr>
              <a:defRPr/>
            </a:lvl1pPr>
          </a:lstStyle>
          <a:p>
            <a:pPr>
              <a:defRPr/>
            </a:pPr>
            <a:fld id="{CCDA5DDB-B0F4-432F-820D-917AC00E6B3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0C4E09D-8B61-498C-BD57-4EB72FA7CCD2}" type="datetimeFigureOut">
              <a:rPr lang="en-US"/>
              <a:pPr>
                <a:defRPr/>
              </a:pPr>
              <a:t>6/15/2017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DE9923C-5392-4928-9AEA-63055C3C831D}"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BCB0987-98DF-4791-927E-670E7D94D14C}" type="datetimeFigureOut">
              <a:rPr lang="en-US"/>
              <a:pPr>
                <a:defRPr/>
              </a:pPr>
              <a:t>6/15/2017</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dirty="0"/>
          </a:p>
        </p:txBody>
      </p:sp>
      <p:sp>
        <p:nvSpPr>
          <p:cNvPr id="7" name="Slide Number Placeholder 17"/>
          <p:cNvSpPr>
            <a:spLocks noGrp="1"/>
          </p:cNvSpPr>
          <p:nvPr>
            <p:ph type="sldNum" sz="quarter" idx="12"/>
          </p:nvPr>
        </p:nvSpPr>
        <p:spPr/>
        <p:txBody>
          <a:bodyPr/>
          <a:lstStyle>
            <a:lvl1pPr>
              <a:defRPr/>
            </a:lvl1pPr>
          </a:lstStyle>
          <a:p>
            <a:pPr>
              <a:defRPr/>
            </a:pPr>
            <a:fld id="{A66723CC-710A-4051-8F92-BDA70FAE9B8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46B1B53C-C5D7-45FA-9ECF-947A6E21AAEF}" type="datetimeFigureOut">
              <a:rPr lang="en-US"/>
              <a:pPr>
                <a:defRPr/>
              </a:pPr>
              <a:t>6/15/2017</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dirty="0"/>
          </a:p>
        </p:txBody>
      </p:sp>
      <p:sp>
        <p:nvSpPr>
          <p:cNvPr id="9" name="Slide Number Placeholder 17"/>
          <p:cNvSpPr>
            <a:spLocks noGrp="1"/>
          </p:cNvSpPr>
          <p:nvPr>
            <p:ph type="sldNum" sz="quarter" idx="12"/>
          </p:nvPr>
        </p:nvSpPr>
        <p:spPr/>
        <p:txBody>
          <a:bodyPr/>
          <a:lstStyle>
            <a:lvl1pPr>
              <a:defRPr/>
            </a:lvl1pPr>
          </a:lstStyle>
          <a:p>
            <a:pPr>
              <a:defRPr/>
            </a:pPr>
            <a:fld id="{57B054CD-9F91-45BC-BED9-416D63A4960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5000" b="0">
                <a:ln>
                  <a:noFill/>
                </a:ln>
                <a:solidFill>
                  <a:schemeClr val="tx2"/>
                </a:solidFill>
                <a:effectLst/>
                <a:latin typeface="+mj-lt"/>
                <a:ea typeface="+mj-ea"/>
                <a:cs typeface="+mj-cs"/>
              </a:defRPr>
            </a:lvl1pPr>
          </a:lstStyle>
          <a:p>
            <a:r>
              <a:rPr lang="en-US" dirty="0" smtClean="0"/>
              <a:t>Click to edit Master title style</a:t>
            </a:r>
            <a:endParaRPr lang="en-US" dirty="0"/>
          </a:p>
        </p:txBody>
      </p:sp>
      <p:sp>
        <p:nvSpPr>
          <p:cNvPr id="3" name="Date Placeholder 9"/>
          <p:cNvSpPr>
            <a:spLocks noGrp="1"/>
          </p:cNvSpPr>
          <p:nvPr>
            <p:ph type="dt" sz="half" idx="10"/>
          </p:nvPr>
        </p:nvSpPr>
        <p:spPr/>
        <p:txBody>
          <a:bodyPr/>
          <a:lstStyle>
            <a:lvl1pPr>
              <a:defRPr/>
            </a:lvl1pPr>
          </a:lstStyle>
          <a:p>
            <a:pPr>
              <a:defRPr/>
            </a:pPr>
            <a:fld id="{A41D9F49-8B52-48EF-B4C7-3C623E04ABAB}" type="datetimeFigureOut">
              <a:rPr lang="en-US"/>
              <a:pPr>
                <a:defRPr/>
              </a:pPr>
              <a:t>6/15/2017</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dirty="0"/>
          </a:p>
        </p:txBody>
      </p:sp>
      <p:sp>
        <p:nvSpPr>
          <p:cNvPr id="5" name="Slide Number Placeholder 17"/>
          <p:cNvSpPr>
            <a:spLocks noGrp="1"/>
          </p:cNvSpPr>
          <p:nvPr>
            <p:ph type="sldNum" sz="quarter" idx="12"/>
          </p:nvPr>
        </p:nvSpPr>
        <p:spPr/>
        <p:txBody>
          <a:bodyPr/>
          <a:lstStyle>
            <a:lvl1pPr>
              <a:defRPr/>
            </a:lvl1pPr>
          </a:lstStyle>
          <a:p>
            <a:pPr>
              <a:defRPr/>
            </a:pPr>
            <a:fld id="{55D5BF98-15F7-4588-92AD-45682B4FE75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BB08A280-CF54-440C-89BD-70228369CEEA}" type="datetimeFigureOut">
              <a:rPr lang="en-US"/>
              <a:pPr>
                <a:defRPr/>
              </a:pPr>
              <a:t>6/15/2017</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B2843467-38D7-4D48-B2AD-2941014C6EF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1F37BE4-37FC-4F00-ACAF-43E45084122C}" type="datetimeFigureOut">
              <a:rPr lang="en-US"/>
              <a:pPr>
                <a:defRPr/>
              </a:pPr>
              <a:t>6/15/2017</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dirty="0"/>
          </a:p>
        </p:txBody>
      </p:sp>
      <p:sp>
        <p:nvSpPr>
          <p:cNvPr id="7" name="Slide Number Placeholder 17"/>
          <p:cNvSpPr>
            <a:spLocks noGrp="1"/>
          </p:cNvSpPr>
          <p:nvPr>
            <p:ph type="sldNum" sz="quarter" idx="12"/>
          </p:nvPr>
        </p:nvSpPr>
        <p:spPr/>
        <p:txBody>
          <a:bodyPr/>
          <a:lstStyle>
            <a:lvl1pPr>
              <a:defRPr/>
            </a:lvl1pPr>
          </a:lstStyle>
          <a:p>
            <a:pPr>
              <a:defRPr/>
            </a:pPr>
            <a:fld id="{C9D1A6A8-3460-42BA-B937-3CF9446BF97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473115BA-94A3-4ED3-8C77-5ABB6DE44236}" type="datetimeFigureOut">
              <a:rPr lang="en-US"/>
              <a:pPr>
                <a:defRPr/>
              </a:pPr>
              <a:t>6/15/2017</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dirty="0"/>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468A2A44-85DC-41D6-A694-3D34B0F4444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duotone>
              <a:schemeClr val="bg1">
                <a:shade val="90000"/>
                <a:satMod val="150000"/>
              </a:schemeClr>
              <a:schemeClr val="bg1">
                <a:tint val="88000"/>
                <a:satMod val="150000"/>
              </a:schemeClr>
            </a:duotone>
            <a:lum bright="-3000"/>
          </a:blip>
          <a:srcRect/>
          <a:tile tx="0" ty="0" sx="65000" sy="65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endParaRPr>
          </a:p>
        </p:txBody>
      </p:sp>
      <p:sp>
        <p:nvSpPr>
          <p:cNvPr id="307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307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F48FF9E1-6AB7-4638-A13D-3835E20B3FC4}" type="datetimeFigureOut">
              <a:rPr lang="en-US"/>
              <a:pPr>
                <a:defRPr/>
              </a:pPr>
              <a:t>6/15/2017</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86DC7586-310C-4376-AF4E-3BA4C8451815}" type="slidenum">
              <a:rPr lang="en-US"/>
              <a:pPr>
                <a:defRPr/>
              </a:pPr>
              <a:t>‹#›</a:t>
            </a:fld>
            <a:endParaRPr lang="en-US" dirty="0"/>
          </a:p>
        </p:txBody>
      </p:sp>
      <p:grpSp>
        <p:nvGrpSpPr>
          <p:cNvPr id="3081"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Tree>
  </p:cSld>
  <p:clrMap bg1="lt1" tx1="dk1" bg2="lt2" tx2="dk2" accent1="accent1" accent2="accent2" accent3="accent3" accent4="accent4" accent5="accent5" accent6="accent6" hlink="hlink" folHlink="folHlink"/>
  <p:sldLayoutIdLst>
    <p:sldLayoutId id="2147483702" r:id="rId1"/>
    <p:sldLayoutId id="2147483694" r:id="rId2"/>
    <p:sldLayoutId id="2147483703" r:id="rId3"/>
    <p:sldLayoutId id="2147483695" r:id="rId4"/>
    <p:sldLayoutId id="2147483696" r:id="rId5"/>
    <p:sldLayoutId id="2147483697" r:id="rId6"/>
    <p:sldLayoutId id="2147483698" r:id="rId7"/>
    <p:sldLayoutId id="2147483699" r:id="rId8"/>
    <p:sldLayoutId id="2147483704" r:id="rId9"/>
    <p:sldLayoutId id="2147483700" r:id="rId10"/>
    <p:sldLayoutId id="2147483701" r:id="rId11"/>
    <p:sldLayoutId id="2147483705" r:id="rId12"/>
    <p:sldLayoutId id="2147483706" r:id="rId13"/>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4"/>
          <p:cNvSpPr txBox="1">
            <a:spLocks noChangeArrowheads="1"/>
          </p:cNvSpPr>
          <p:nvPr/>
        </p:nvSpPr>
        <p:spPr bwMode="auto">
          <a:xfrm>
            <a:off x="838200" y="716340"/>
            <a:ext cx="7848600" cy="1569660"/>
          </a:xfrm>
          <a:prstGeom prst="rect">
            <a:avLst/>
          </a:prstGeom>
          <a:noFill/>
          <a:ln w="9525">
            <a:noFill/>
            <a:miter lim="800000"/>
            <a:headEnd/>
            <a:tailEnd/>
          </a:ln>
        </p:spPr>
        <p:txBody>
          <a:bodyPr>
            <a:spAutoFit/>
          </a:bodyPr>
          <a:lstStyle/>
          <a:p>
            <a:pPr algn="ctr"/>
            <a:r>
              <a:rPr lang="en-US" sz="3200" b="1" dirty="0" smtClean="0"/>
              <a:t>Overview of Brewster Coastal Advisory Group (BCAG) and the Brewster Coastal </a:t>
            </a:r>
            <a:r>
              <a:rPr lang="en-US" sz="3200" b="1" dirty="0"/>
              <a:t>Adaptation </a:t>
            </a:r>
            <a:r>
              <a:rPr lang="en-US" sz="3200" b="1" dirty="0" smtClean="0"/>
              <a:t>Strategy</a:t>
            </a:r>
            <a:endParaRPr lang="en-US" sz="3200" b="1" dirty="0" smtClean="0">
              <a:latin typeface="Trebuchet MS" pitchFamily="34" charset="0"/>
              <a:cs typeface="Arial" charset="0"/>
            </a:endParaRPr>
          </a:p>
        </p:txBody>
      </p:sp>
      <p:pic>
        <p:nvPicPr>
          <p:cNvPr id="4" name="Picture 2"/>
          <p:cNvPicPr>
            <a:picLocks noGrp="1" noChangeAspect="1" noChangeArrowheads="1"/>
          </p:cNvPicPr>
          <p:nvPr>
            <p:ph idx="4294967295"/>
          </p:nvPr>
        </p:nvPicPr>
        <p:blipFill>
          <a:blip r:embed="rId3" cstate="print">
            <a:lum contrast="10000"/>
          </a:blip>
          <a:srcRect t="18" b="18"/>
          <a:stretch>
            <a:fillRect/>
          </a:stretch>
        </p:blipFill>
        <p:spPr bwMode="auto">
          <a:xfrm>
            <a:off x="2209800" y="2438400"/>
            <a:ext cx="5181600" cy="2914650"/>
          </a:xfrm>
          <a:prstGeom prst="rect">
            <a:avLst/>
          </a:prstGeom>
          <a:noFill/>
          <a:ln w="9525">
            <a:noFill/>
            <a:miter lim="800000"/>
            <a:headEnd/>
            <a:tailEnd/>
          </a:ln>
          <a:effectLst/>
        </p:spPr>
      </p:pic>
      <p:sp>
        <p:nvSpPr>
          <p:cNvPr id="2" name="TextBox 1"/>
          <p:cNvSpPr txBox="1"/>
          <p:nvPr/>
        </p:nvSpPr>
        <p:spPr>
          <a:xfrm>
            <a:off x="762000" y="5791200"/>
            <a:ext cx="8077200" cy="707886"/>
          </a:xfrm>
          <a:prstGeom prst="rect">
            <a:avLst/>
          </a:prstGeom>
          <a:noFill/>
        </p:spPr>
        <p:txBody>
          <a:bodyPr wrap="square" rtlCol="0">
            <a:spAutoFit/>
          </a:bodyPr>
          <a:lstStyle/>
          <a:p>
            <a:r>
              <a:rPr lang="en-US" sz="2000" dirty="0" smtClean="0"/>
              <a:t>Presentation to the Brewster Board of Selectmen by </a:t>
            </a:r>
            <a:r>
              <a:rPr lang="en-US" sz="2000" dirty="0"/>
              <a:t>Horsley Witten </a:t>
            </a:r>
            <a:r>
              <a:rPr lang="en-US" sz="2000" dirty="0" smtClean="0"/>
              <a:t>Group and the Consensus Building Institute  May 22, 2017</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470963"/>
            <a:ext cx="8229600" cy="4853637"/>
          </a:xfrm>
        </p:spPr>
        <p:txBody>
          <a:bodyPr/>
          <a:lstStyle/>
          <a:p>
            <a:pPr lvl="0"/>
            <a:r>
              <a:rPr lang="en-US" sz="2600" b="1" dirty="0"/>
              <a:t>Holistic</a:t>
            </a:r>
            <a:r>
              <a:rPr lang="en-US" sz="2600" dirty="0"/>
              <a:t>: Protect the whole coastal system, including beaches and dunes, wildlife habitat, salt marshes, and other ecosystem services.  Seek actions appropriate to coastal projections and community needs that build on and enhance the coast as well as the ecosystem as a whole.</a:t>
            </a:r>
          </a:p>
          <a:p>
            <a:pPr marL="0" lvl="0" indent="0">
              <a:lnSpc>
                <a:spcPct val="50000"/>
              </a:lnSpc>
              <a:buNone/>
            </a:pPr>
            <a:endParaRPr lang="en-US" sz="2600" b="1" dirty="0" smtClean="0"/>
          </a:p>
          <a:p>
            <a:r>
              <a:rPr lang="en-US" sz="2600" b="1" dirty="0" smtClean="0"/>
              <a:t>Natural </a:t>
            </a:r>
            <a:r>
              <a:rPr lang="en-US" sz="2600" b="1" dirty="0"/>
              <a:t>Beauty</a:t>
            </a:r>
            <a:r>
              <a:rPr lang="en-US" sz="2600" dirty="0"/>
              <a:t>: Protect and maintain the natural beauty, non-commercial, peaceful, quiet, spacious, and “small feel” of Brewster’s coast, beaches, and coastal neighborhoods, and safeguard their long-term significance for town residents and visitors</a:t>
            </a:r>
            <a:r>
              <a:rPr lang="en-US" sz="2600" dirty="0" smtClean="0"/>
              <a:t>.</a:t>
            </a:r>
            <a:endParaRPr lang="en-US" sz="2400" dirty="0"/>
          </a:p>
        </p:txBody>
      </p:sp>
      <p:sp>
        <p:nvSpPr>
          <p:cNvPr id="8" name="Title 1"/>
          <p:cNvSpPr txBox="1">
            <a:spLocks/>
          </p:cNvSpPr>
          <p:nvPr/>
        </p:nvSpPr>
        <p:spPr>
          <a:xfrm>
            <a:off x="673287" y="636494"/>
            <a:ext cx="7556313" cy="811306"/>
          </a:xfrm>
          <a:prstGeom prst="rect">
            <a:avLst/>
          </a:prstGeom>
        </p:spPr>
        <p:txBody>
          <a:bodyPr vert="horz" lIns="91440" tIns="45720" rIns="91440" bIns="45720" rtlCol="0" anchor="t"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dirty="0" smtClean="0">
                <a:solidFill>
                  <a:schemeClr val="tx2"/>
                </a:solidFill>
                <a:latin typeface="+mj-lt"/>
                <a:ea typeface="+mj-ea"/>
                <a:cs typeface="+mj-cs"/>
              </a:rPr>
              <a:t>Guiding Principles (in alpha order)</a:t>
            </a:r>
            <a:endParaRPr lang="en-US" sz="4000" dirty="0">
              <a:solidFill>
                <a:schemeClr val="tx2"/>
              </a:solidFill>
              <a:latin typeface="+mj-lt"/>
              <a:ea typeface="+mj-ea"/>
              <a:cs typeface="+mj-cs"/>
            </a:endParaRPr>
          </a:p>
        </p:txBody>
      </p:sp>
    </p:spTree>
    <p:extLst>
      <p:ext uri="{BB962C8B-B14F-4D97-AF65-F5344CB8AC3E}">
        <p14:creationId xmlns:p14="http://schemas.microsoft.com/office/powerpoint/2010/main" val="232197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649814"/>
            <a:ext cx="8229600" cy="3379386"/>
          </a:xfrm>
        </p:spPr>
        <p:txBody>
          <a:bodyPr/>
          <a:lstStyle/>
          <a:p>
            <a:r>
              <a:rPr lang="en-US" sz="2600" b="1" dirty="0"/>
              <a:t>Science-based, innovative, and realistic</a:t>
            </a:r>
            <a:r>
              <a:rPr lang="en-US" sz="2600" dirty="0"/>
              <a:t>: Seek long-term solutions based on the best available science that are innovative, realistic, and achievable; that work along with nature and build climate resiliency today and into the future; and that are both environmentally and fiscally sustainable.</a:t>
            </a:r>
          </a:p>
          <a:p>
            <a:endParaRPr lang="en-US" sz="2400" dirty="0"/>
          </a:p>
          <a:p>
            <a:endParaRPr lang="en-US" sz="2400" dirty="0"/>
          </a:p>
        </p:txBody>
      </p:sp>
      <p:sp>
        <p:nvSpPr>
          <p:cNvPr id="8" name="Title 1"/>
          <p:cNvSpPr txBox="1">
            <a:spLocks/>
          </p:cNvSpPr>
          <p:nvPr/>
        </p:nvSpPr>
        <p:spPr>
          <a:xfrm>
            <a:off x="673287" y="712694"/>
            <a:ext cx="7556313" cy="811306"/>
          </a:xfrm>
          <a:prstGeom prst="rect">
            <a:avLst/>
          </a:prstGeom>
        </p:spPr>
        <p:txBody>
          <a:bodyPr vert="horz" lIns="91440" tIns="45720" rIns="91440" bIns="45720" rtlCol="0" anchor="t"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dirty="0" smtClean="0">
                <a:solidFill>
                  <a:schemeClr val="tx2"/>
                </a:solidFill>
                <a:latin typeface="+mj-lt"/>
                <a:ea typeface="+mj-ea"/>
                <a:cs typeface="+mj-cs"/>
              </a:rPr>
              <a:t>Guiding Principles (in alpha order)</a:t>
            </a:r>
            <a:endParaRPr kumimoji="0" lang="en-US" sz="2800"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2533064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2895600"/>
            <a:ext cx="8305800" cy="1143000"/>
          </a:xfrm>
        </p:spPr>
        <p:txBody>
          <a:bodyPr>
            <a:noAutofit/>
          </a:bodyPr>
          <a:lstStyle/>
          <a:p>
            <a:r>
              <a:rPr lang="en-US" sz="5400" dirty="0" smtClean="0"/>
              <a:t>Planning Scenarios</a:t>
            </a:r>
            <a:endParaRPr lang="en-US" sz="5400" dirty="0"/>
          </a:p>
        </p:txBody>
      </p:sp>
    </p:spTree>
    <p:extLst>
      <p:ext uri="{BB962C8B-B14F-4D97-AF65-F5344CB8AC3E}">
        <p14:creationId xmlns:p14="http://schemas.microsoft.com/office/powerpoint/2010/main" val="2769514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23275"/>
          </a:xfrm>
        </p:spPr>
        <p:txBody>
          <a:bodyPr/>
          <a:lstStyle/>
          <a:p>
            <a:r>
              <a:rPr lang="en-US" sz="4400" dirty="0"/>
              <a:t>Tides in Brewster – Some context</a:t>
            </a:r>
          </a:p>
        </p:txBody>
      </p:sp>
      <p:sp>
        <p:nvSpPr>
          <p:cNvPr id="3" name="Content Placeholder 2"/>
          <p:cNvSpPr>
            <a:spLocks noGrp="1"/>
          </p:cNvSpPr>
          <p:nvPr>
            <p:ph idx="1"/>
          </p:nvPr>
        </p:nvSpPr>
        <p:spPr>
          <a:xfrm>
            <a:off x="228600" y="1828800"/>
            <a:ext cx="8686800" cy="4142673"/>
          </a:xfrm>
        </p:spPr>
        <p:txBody>
          <a:bodyPr/>
          <a:lstStyle/>
          <a:p>
            <a:r>
              <a:rPr lang="en-US" sz="2800" dirty="0">
                <a:latin typeface="+mj-lt"/>
              </a:rPr>
              <a:t>Tidal range (consecutive Low/High Tides):</a:t>
            </a:r>
          </a:p>
          <a:p>
            <a:pPr lvl="1"/>
            <a:r>
              <a:rPr lang="en-US" sz="2400" dirty="0">
                <a:latin typeface="+mj-lt"/>
                <a:cs typeface="Arial" pitchFamily="34" charset="0"/>
              </a:rPr>
              <a:t>Average: 10.3 </a:t>
            </a:r>
            <a:r>
              <a:rPr lang="en-US" sz="2400" dirty="0" smtClean="0">
                <a:latin typeface="+mj-lt"/>
                <a:cs typeface="Arial" pitchFamily="34" charset="0"/>
              </a:rPr>
              <a:t>feet</a:t>
            </a:r>
            <a:endParaRPr lang="en-US" sz="2400" dirty="0">
              <a:latin typeface="+mj-lt"/>
              <a:cs typeface="Arial" pitchFamily="34" charset="0"/>
            </a:endParaRPr>
          </a:p>
          <a:p>
            <a:pPr lvl="1"/>
            <a:r>
              <a:rPr lang="en-US" sz="2400" dirty="0">
                <a:latin typeface="+mj-lt"/>
                <a:cs typeface="Arial" pitchFamily="34" charset="0"/>
              </a:rPr>
              <a:t>Ranging from 6.8 to 15.2 </a:t>
            </a:r>
            <a:r>
              <a:rPr lang="en-US" sz="2400" dirty="0" smtClean="0">
                <a:latin typeface="+mj-lt"/>
                <a:cs typeface="Arial" pitchFamily="34" charset="0"/>
              </a:rPr>
              <a:t>feet</a:t>
            </a:r>
            <a:endParaRPr lang="en-US" sz="2400" dirty="0">
              <a:latin typeface="+mj-lt"/>
              <a:cs typeface="Arial" pitchFamily="34" charset="0"/>
            </a:endParaRPr>
          </a:p>
          <a:p>
            <a:pPr lvl="1"/>
            <a:endParaRPr lang="en-US" dirty="0">
              <a:latin typeface="+mj-lt"/>
            </a:endParaRPr>
          </a:p>
          <a:p>
            <a:r>
              <a:rPr lang="en-US" sz="2800" dirty="0">
                <a:latin typeface="+mj-lt"/>
              </a:rPr>
              <a:t>Relative to the shoreline (Mean High Water or MHW)</a:t>
            </a:r>
          </a:p>
          <a:p>
            <a:pPr lvl="1"/>
            <a:r>
              <a:rPr lang="en-US" sz="2400" dirty="0">
                <a:latin typeface="+mj-lt"/>
              </a:rPr>
              <a:t>Most (58%) high tides are above MHW</a:t>
            </a:r>
          </a:p>
          <a:p>
            <a:pPr lvl="1"/>
            <a:r>
              <a:rPr lang="en-US" sz="2400" b="1" dirty="0">
                <a:latin typeface="+mj-lt"/>
              </a:rPr>
              <a:t>~ 1 in 17 high tides (5.8%) are </a:t>
            </a:r>
            <a:r>
              <a:rPr lang="en-US" sz="2400" b="1" dirty="0" smtClean="0">
                <a:latin typeface="+mj-lt"/>
              </a:rPr>
              <a:t>≥ 2 </a:t>
            </a:r>
            <a:r>
              <a:rPr lang="en-US" sz="2400" b="1" dirty="0">
                <a:latin typeface="+mj-lt"/>
              </a:rPr>
              <a:t>ft above MHW: that’s 41 high tides</a:t>
            </a:r>
          </a:p>
          <a:p>
            <a:pPr lvl="1"/>
            <a:r>
              <a:rPr lang="en-US" sz="2400" dirty="0">
                <a:latin typeface="+mj-lt"/>
              </a:rPr>
              <a:t>3 greatest high tides are 2.8 </a:t>
            </a:r>
            <a:r>
              <a:rPr lang="en-US" sz="2400" dirty="0" smtClean="0">
                <a:latin typeface="+mj-lt"/>
              </a:rPr>
              <a:t>feet </a:t>
            </a:r>
            <a:r>
              <a:rPr lang="en-US" sz="2400" dirty="0">
                <a:latin typeface="+mj-lt"/>
              </a:rPr>
              <a:t>above MHW</a:t>
            </a:r>
          </a:p>
        </p:txBody>
      </p:sp>
      <p:sp>
        <p:nvSpPr>
          <p:cNvPr id="4" name="TextBox 3"/>
          <p:cNvSpPr txBox="1"/>
          <p:nvPr/>
        </p:nvSpPr>
        <p:spPr>
          <a:xfrm>
            <a:off x="228600" y="6248400"/>
            <a:ext cx="8686800" cy="369332"/>
          </a:xfrm>
          <a:prstGeom prst="rect">
            <a:avLst/>
          </a:prstGeom>
          <a:noFill/>
        </p:spPr>
        <p:txBody>
          <a:bodyPr wrap="square" rtlCol="0">
            <a:spAutoFit/>
          </a:bodyPr>
          <a:lstStyle/>
          <a:p>
            <a:r>
              <a:rPr lang="en-US" dirty="0">
                <a:latin typeface="+mn-lt"/>
              </a:rPr>
              <a:t>Source: 2016 NOAA tidal predictions. </a:t>
            </a:r>
            <a:r>
              <a:rPr lang="en-US" dirty="0" err="1">
                <a:latin typeface="+mn-lt"/>
              </a:rPr>
              <a:t>Sesuit</a:t>
            </a:r>
            <a:r>
              <a:rPr lang="en-US" dirty="0">
                <a:latin typeface="+mn-lt"/>
              </a:rPr>
              <a:t> Harbor, East Dennis, MA</a:t>
            </a:r>
          </a:p>
        </p:txBody>
      </p:sp>
    </p:spTree>
    <p:extLst>
      <p:ext uri="{BB962C8B-B14F-4D97-AF65-F5344CB8AC3E}">
        <p14:creationId xmlns:p14="http://schemas.microsoft.com/office/powerpoint/2010/main" val="29079710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906"/>
            <a:ext cx="8229600" cy="1523494"/>
          </a:xfrm>
        </p:spPr>
        <p:txBody>
          <a:bodyPr/>
          <a:lstStyle/>
          <a:p>
            <a:r>
              <a:rPr lang="en-US" sz="4800" dirty="0"/>
              <a:t>Measured Historic Storm Surges</a:t>
            </a:r>
            <a:br>
              <a:rPr lang="en-US" sz="4800" dirty="0"/>
            </a:br>
            <a:r>
              <a:rPr lang="en-US" sz="4800" dirty="0"/>
              <a:t>NOAA Boston Gauge</a:t>
            </a:r>
          </a:p>
        </p:txBody>
      </p:sp>
      <p:sp>
        <p:nvSpPr>
          <p:cNvPr id="3" name="Content Placeholder 2"/>
          <p:cNvSpPr>
            <a:spLocks noGrp="1"/>
          </p:cNvSpPr>
          <p:nvPr>
            <p:ph idx="1"/>
          </p:nvPr>
        </p:nvSpPr>
        <p:spPr>
          <a:xfrm>
            <a:off x="457200" y="6019800"/>
            <a:ext cx="8229600" cy="523220"/>
          </a:xfrm>
        </p:spPr>
        <p:txBody>
          <a:bodyPr/>
          <a:lstStyle/>
          <a:p>
            <a:pPr>
              <a:buNone/>
            </a:pPr>
            <a:r>
              <a:rPr lang="en-US" sz="2800" b="1" dirty="0"/>
              <a:t>For visualizations purposes, assume 4 ft surge</a:t>
            </a:r>
          </a:p>
        </p:txBody>
      </p:sp>
      <p:graphicFrame>
        <p:nvGraphicFramePr>
          <p:cNvPr id="4" name="Table 3"/>
          <p:cNvGraphicFramePr>
            <a:graphicFrameLocks noGrp="1"/>
          </p:cNvGraphicFramePr>
          <p:nvPr/>
        </p:nvGraphicFramePr>
        <p:xfrm>
          <a:off x="304800" y="2057400"/>
          <a:ext cx="8686800" cy="3662229"/>
        </p:xfrm>
        <a:graphic>
          <a:graphicData uri="http://schemas.openxmlformats.org/drawingml/2006/table">
            <a:tbl>
              <a:tblPr firstRow="1" bandRow="1">
                <a:tableStyleId>{21E4AEA4-8DFA-4A89-87EB-49C32662AFE0}</a:tableStyleId>
              </a:tblPr>
              <a:tblGrid>
                <a:gridCol w="1066800">
                  <a:extLst>
                    <a:ext uri="{9D8B030D-6E8A-4147-A177-3AD203B41FA5}">
                      <a16:colId xmlns="" xmlns:a16="http://schemas.microsoft.com/office/drawing/2014/main" val="20000"/>
                    </a:ext>
                  </a:extLst>
                </a:gridCol>
                <a:gridCol w="2438400">
                  <a:extLst>
                    <a:ext uri="{9D8B030D-6E8A-4147-A177-3AD203B41FA5}">
                      <a16:colId xmlns="" xmlns:a16="http://schemas.microsoft.com/office/drawing/2014/main" val="20001"/>
                    </a:ext>
                  </a:extLst>
                </a:gridCol>
                <a:gridCol w="5181600">
                  <a:extLst>
                    <a:ext uri="{9D8B030D-6E8A-4147-A177-3AD203B41FA5}">
                      <a16:colId xmlns="" xmlns:a16="http://schemas.microsoft.com/office/drawing/2014/main" val="20002"/>
                    </a:ext>
                  </a:extLst>
                </a:gridCol>
              </a:tblGrid>
              <a:tr h="964181">
                <a:tc>
                  <a:txBody>
                    <a:bodyPr/>
                    <a:lstStyle/>
                    <a:p>
                      <a:r>
                        <a:rPr lang="en-US" sz="2400" dirty="0"/>
                        <a:t>Surge </a:t>
                      </a:r>
                      <a:r>
                        <a:rPr lang="en-US" sz="2400" dirty="0" smtClean="0"/>
                        <a:t>(feet)</a:t>
                      </a:r>
                      <a:endParaRPr lang="en-US" sz="2400" dirty="0"/>
                    </a:p>
                  </a:txBody>
                  <a:tcPr anchor="ctr"/>
                </a:tc>
                <a:tc>
                  <a:txBody>
                    <a:bodyPr/>
                    <a:lstStyle/>
                    <a:p>
                      <a:r>
                        <a:rPr lang="en-US" sz="2400" dirty="0"/>
                        <a:t>Storm Date</a:t>
                      </a:r>
                    </a:p>
                  </a:txBody>
                  <a:tcPr anchor="ctr"/>
                </a:tc>
                <a:tc>
                  <a:txBody>
                    <a:bodyPr/>
                    <a:lstStyle/>
                    <a:p>
                      <a:r>
                        <a:rPr lang="en-US" sz="2400" dirty="0"/>
                        <a:t>Storm Name</a:t>
                      </a:r>
                    </a:p>
                  </a:txBody>
                  <a:tcPr anchor="ctr"/>
                </a:tc>
                <a:extLst>
                  <a:ext uri="{0D108BD9-81ED-4DB2-BD59-A6C34878D82A}">
                    <a16:rowId xmlns="" xmlns:a16="http://schemas.microsoft.com/office/drawing/2014/main" val="10000"/>
                  </a:ext>
                </a:extLst>
              </a:tr>
              <a:tr h="544972">
                <a:tc>
                  <a:txBody>
                    <a:bodyPr/>
                    <a:lstStyle/>
                    <a:p>
                      <a:pPr algn="ctr"/>
                      <a:r>
                        <a:rPr lang="en-US" sz="2800" dirty="0"/>
                        <a:t>4.21'</a:t>
                      </a:r>
                    </a:p>
                  </a:txBody>
                  <a:tcPr anchor="ctr"/>
                </a:tc>
                <a:tc>
                  <a:txBody>
                    <a:bodyPr/>
                    <a:lstStyle/>
                    <a:p>
                      <a:pPr algn="ctr"/>
                      <a:r>
                        <a:rPr lang="en-US" sz="2400" dirty="0"/>
                        <a:t>February 9, 2013</a:t>
                      </a:r>
                    </a:p>
                  </a:txBody>
                  <a:tcPr anchor="ctr"/>
                </a:tc>
                <a:tc>
                  <a:txBody>
                    <a:bodyPr/>
                    <a:lstStyle/>
                    <a:p>
                      <a:r>
                        <a:rPr lang="en-US" sz="2400" dirty="0"/>
                        <a:t>Winter Storm </a:t>
                      </a:r>
                      <a:r>
                        <a:rPr lang="en-US" sz="2400" dirty="0" err="1"/>
                        <a:t>Nemo</a:t>
                      </a:r>
                      <a:endParaRPr lang="en-US" sz="2400" dirty="0"/>
                    </a:p>
                  </a:txBody>
                  <a:tcPr anchor="ctr"/>
                </a:tc>
                <a:extLst>
                  <a:ext uri="{0D108BD9-81ED-4DB2-BD59-A6C34878D82A}">
                    <a16:rowId xmlns="" xmlns:a16="http://schemas.microsoft.com/office/drawing/2014/main" val="10001"/>
                  </a:ext>
                </a:extLst>
              </a:tr>
              <a:tr h="544972">
                <a:tc>
                  <a:txBody>
                    <a:bodyPr/>
                    <a:lstStyle/>
                    <a:p>
                      <a:pPr algn="ctr"/>
                      <a:r>
                        <a:rPr lang="en-US" sz="2800" dirty="0"/>
                        <a:t>4.57'</a:t>
                      </a:r>
                    </a:p>
                  </a:txBody>
                  <a:tcPr anchor="ctr"/>
                </a:tc>
                <a:tc>
                  <a:txBody>
                    <a:bodyPr/>
                    <a:lstStyle/>
                    <a:p>
                      <a:pPr algn="ctr"/>
                      <a:r>
                        <a:rPr lang="en-US" sz="2400" dirty="0"/>
                        <a:t>October 29, 2012</a:t>
                      </a:r>
                    </a:p>
                  </a:txBody>
                  <a:tcPr anchor="ctr"/>
                </a:tc>
                <a:tc>
                  <a:txBody>
                    <a:bodyPr/>
                    <a:lstStyle/>
                    <a:p>
                      <a:r>
                        <a:rPr lang="en-US" sz="2400" dirty="0"/>
                        <a:t>Hurricane Sandy</a:t>
                      </a:r>
                    </a:p>
                  </a:txBody>
                  <a:tcPr anchor="ctr"/>
                </a:tc>
                <a:extLst>
                  <a:ext uri="{0D108BD9-81ED-4DB2-BD59-A6C34878D82A}">
                    <a16:rowId xmlns="" xmlns:a16="http://schemas.microsoft.com/office/drawing/2014/main" val="10002"/>
                  </a:ext>
                </a:extLst>
              </a:tr>
              <a:tr h="513531">
                <a:tc>
                  <a:txBody>
                    <a:bodyPr/>
                    <a:lstStyle/>
                    <a:p>
                      <a:pPr algn="ctr"/>
                      <a:r>
                        <a:rPr lang="en-US" sz="2800" dirty="0"/>
                        <a:t>4.88'</a:t>
                      </a:r>
                    </a:p>
                  </a:txBody>
                  <a:tcPr anchor="ctr"/>
                </a:tc>
                <a:tc>
                  <a:txBody>
                    <a:bodyPr/>
                    <a:lstStyle/>
                    <a:p>
                      <a:pPr algn="ctr"/>
                      <a:r>
                        <a:rPr lang="en-US" sz="2400" dirty="0"/>
                        <a:t>October 30, 1991 </a:t>
                      </a:r>
                    </a:p>
                  </a:txBody>
                  <a:tcPr anchor="ctr"/>
                </a:tc>
                <a:tc>
                  <a:txBody>
                    <a:bodyPr/>
                    <a:lstStyle/>
                    <a:p>
                      <a:r>
                        <a:rPr lang="en-US" sz="2400" dirty="0"/>
                        <a:t>"Perfect Storm" Halloween Nor'easter</a:t>
                      </a:r>
                    </a:p>
                  </a:txBody>
                  <a:tcPr anchor="ctr"/>
                </a:tc>
                <a:extLst>
                  <a:ext uri="{0D108BD9-81ED-4DB2-BD59-A6C34878D82A}">
                    <a16:rowId xmlns="" xmlns:a16="http://schemas.microsoft.com/office/drawing/2014/main" val="10003"/>
                  </a:ext>
                </a:extLst>
              </a:tr>
              <a:tr h="544972">
                <a:tc>
                  <a:txBody>
                    <a:bodyPr/>
                    <a:lstStyle/>
                    <a:p>
                      <a:pPr algn="ctr"/>
                      <a:r>
                        <a:rPr lang="en-US" sz="2800" dirty="0"/>
                        <a:t>4.34'</a:t>
                      </a:r>
                    </a:p>
                  </a:txBody>
                  <a:tcPr anchor="ctr"/>
                </a:tc>
                <a:tc>
                  <a:txBody>
                    <a:bodyPr/>
                    <a:lstStyle/>
                    <a:p>
                      <a:pPr algn="ctr"/>
                      <a:r>
                        <a:rPr lang="en-US" sz="2400" dirty="0"/>
                        <a:t>February 6, 1978 </a:t>
                      </a:r>
                    </a:p>
                  </a:txBody>
                  <a:tcPr anchor="ctr"/>
                </a:tc>
                <a:tc>
                  <a:txBody>
                    <a:bodyPr/>
                    <a:lstStyle/>
                    <a:p>
                      <a:r>
                        <a:rPr lang="en-US" sz="2400" dirty="0"/>
                        <a:t>Blizzard of 1978</a:t>
                      </a:r>
                    </a:p>
                  </a:txBody>
                  <a:tcPr anchor="ctr"/>
                </a:tc>
                <a:extLst>
                  <a:ext uri="{0D108BD9-81ED-4DB2-BD59-A6C34878D82A}">
                    <a16:rowId xmlns="" xmlns:a16="http://schemas.microsoft.com/office/drawing/2014/main" val="10004"/>
                  </a:ext>
                </a:extLst>
              </a:tr>
              <a:tr h="544972">
                <a:tc>
                  <a:txBody>
                    <a:bodyPr/>
                    <a:lstStyle/>
                    <a:p>
                      <a:pPr algn="ctr"/>
                      <a:r>
                        <a:rPr lang="en-US" sz="2800" dirty="0"/>
                        <a:t>3.69'</a:t>
                      </a:r>
                    </a:p>
                  </a:txBody>
                  <a:tcPr anchor="ctr"/>
                </a:tc>
                <a:tc>
                  <a:txBody>
                    <a:bodyPr/>
                    <a:lstStyle/>
                    <a:p>
                      <a:pPr algn="ctr"/>
                      <a:r>
                        <a:rPr lang="en-US" sz="2400" dirty="0"/>
                        <a:t>February 14, 1940</a:t>
                      </a:r>
                    </a:p>
                  </a:txBody>
                  <a:tcPr anchor="ctr"/>
                </a:tc>
                <a:tc>
                  <a:txBody>
                    <a:bodyPr/>
                    <a:lstStyle/>
                    <a:p>
                      <a:r>
                        <a:rPr lang="en-US" sz="2400" dirty="0"/>
                        <a:t>Valentine's Day Nor'easter </a:t>
                      </a:r>
                    </a:p>
                  </a:txBody>
                  <a:tcPr anchor="ct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37529334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877163"/>
          </a:xfrm>
        </p:spPr>
        <p:txBody>
          <a:bodyPr/>
          <a:lstStyle/>
          <a:p>
            <a:r>
              <a:rPr lang="en-US" dirty="0"/>
              <a:t>Coastal Flooding Scenarios</a:t>
            </a:r>
          </a:p>
        </p:txBody>
      </p:sp>
      <p:sp>
        <p:nvSpPr>
          <p:cNvPr id="3" name="Content Placeholder 2"/>
          <p:cNvSpPr>
            <a:spLocks noGrp="1"/>
          </p:cNvSpPr>
          <p:nvPr>
            <p:ph idx="1"/>
          </p:nvPr>
        </p:nvSpPr>
        <p:spPr>
          <a:xfrm>
            <a:off x="381000" y="2286000"/>
            <a:ext cx="8458200" cy="3416320"/>
          </a:xfrm>
        </p:spPr>
        <p:txBody>
          <a:bodyPr/>
          <a:lstStyle/>
          <a:p>
            <a:pPr lvl="0">
              <a:spcBef>
                <a:spcPts val="800"/>
              </a:spcBef>
            </a:pPr>
            <a:r>
              <a:rPr lang="en-US" sz="2800" u="sng" dirty="0" smtClean="0"/>
              <a:t>MHW</a:t>
            </a:r>
            <a:r>
              <a:rPr lang="en-US" sz="2800" dirty="0" smtClean="0"/>
              <a:t>: today’s benchmark for coastal flooding</a:t>
            </a:r>
            <a:endParaRPr lang="en-US" sz="2800" dirty="0"/>
          </a:p>
          <a:p>
            <a:pPr lvl="0">
              <a:spcBef>
                <a:spcPts val="800"/>
              </a:spcBef>
            </a:pPr>
            <a:r>
              <a:rPr lang="en-US" sz="2800" u="sng" dirty="0"/>
              <a:t>MHW + 2 </a:t>
            </a:r>
            <a:r>
              <a:rPr lang="en-US" sz="2800" u="sng" dirty="0" smtClean="0"/>
              <a:t>ft</a:t>
            </a:r>
            <a:r>
              <a:rPr lang="en-US" sz="2800" dirty="0" smtClean="0"/>
              <a:t>: a </a:t>
            </a:r>
            <a:r>
              <a:rPr lang="en-US" sz="2800" dirty="0"/>
              <a:t>particularly high tide in 2016, or a more average tide with a storm surge or some </a:t>
            </a:r>
            <a:r>
              <a:rPr lang="en-US" sz="2800" dirty="0" smtClean="0"/>
              <a:t>SLR </a:t>
            </a:r>
            <a:endParaRPr lang="en-US" sz="2800" dirty="0"/>
          </a:p>
          <a:p>
            <a:pPr lvl="0">
              <a:spcBef>
                <a:spcPts val="800"/>
              </a:spcBef>
            </a:pPr>
            <a:r>
              <a:rPr lang="en-US" sz="2800" u="sng" dirty="0"/>
              <a:t>MHW + 4 </a:t>
            </a:r>
            <a:r>
              <a:rPr lang="en-US" sz="2800" u="sng" dirty="0" smtClean="0"/>
              <a:t>ft</a:t>
            </a:r>
            <a:r>
              <a:rPr lang="en-US" sz="2800" dirty="0" smtClean="0"/>
              <a:t>: an </a:t>
            </a:r>
            <a:r>
              <a:rPr lang="en-US" sz="2800" dirty="0"/>
              <a:t>average tide with </a:t>
            </a:r>
            <a:r>
              <a:rPr lang="en-US" sz="2800" dirty="0" smtClean="0"/>
              <a:t>4 ft of SLR, or 2 ft of SLR with </a:t>
            </a:r>
            <a:r>
              <a:rPr lang="en-US" sz="2800" dirty="0"/>
              <a:t>a </a:t>
            </a:r>
            <a:r>
              <a:rPr lang="en-US" sz="2800" dirty="0" smtClean="0"/>
              <a:t>2-ft </a:t>
            </a:r>
            <a:r>
              <a:rPr lang="en-US" sz="2800" dirty="0"/>
              <a:t>storm </a:t>
            </a:r>
            <a:r>
              <a:rPr lang="en-US" sz="2800" dirty="0" smtClean="0"/>
              <a:t>surge</a:t>
            </a:r>
            <a:endParaRPr lang="en-US" sz="2800" dirty="0"/>
          </a:p>
          <a:p>
            <a:pPr lvl="0">
              <a:spcBef>
                <a:spcPts val="800"/>
              </a:spcBef>
            </a:pPr>
            <a:r>
              <a:rPr lang="en-US" sz="2800" u="sng" dirty="0"/>
              <a:t>MHW + 8 </a:t>
            </a:r>
            <a:r>
              <a:rPr lang="en-US" sz="2800" u="sng" dirty="0" smtClean="0"/>
              <a:t>ft</a:t>
            </a:r>
            <a:r>
              <a:rPr lang="en-US" sz="2800" dirty="0" smtClean="0"/>
              <a:t>: an </a:t>
            </a:r>
            <a:r>
              <a:rPr lang="en-US" sz="2800" dirty="0"/>
              <a:t>average tide with a combination of </a:t>
            </a:r>
            <a:r>
              <a:rPr lang="en-US" sz="2800" dirty="0" smtClean="0"/>
              <a:t>4 ft </a:t>
            </a:r>
            <a:r>
              <a:rPr lang="en-US" sz="2800" dirty="0"/>
              <a:t>of </a:t>
            </a:r>
            <a:r>
              <a:rPr lang="en-US" sz="2800" dirty="0" smtClean="0"/>
              <a:t>SLR, </a:t>
            </a:r>
            <a:r>
              <a:rPr lang="en-US" sz="2800" dirty="0"/>
              <a:t>and </a:t>
            </a:r>
            <a:r>
              <a:rPr lang="en-US" sz="2800" dirty="0" smtClean="0"/>
              <a:t>4 ft </a:t>
            </a:r>
            <a:r>
              <a:rPr lang="en-US" sz="2800" dirty="0"/>
              <a:t>of storm </a:t>
            </a:r>
            <a:r>
              <a:rPr lang="en-US" sz="2800" dirty="0" smtClean="0"/>
              <a:t>surge</a:t>
            </a:r>
            <a:endParaRPr lang="en-US" sz="2800" dirty="0"/>
          </a:p>
        </p:txBody>
      </p:sp>
    </p:spTree>
    <p:extLst>
      <p:ext uri="{BB962C8B-B14F-4D97-AF65-F5344CB8AC3E}">
        <p14:creationId xmlns:p14="http://schemas.microsoft.com/office/powerpoint/2010/main" val="42754147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8" name="Picture 4"/>
          <p:cNvPicPr>
            <a:picLocks noChangeAspect="1" noChangeArrowheads="1"/>
          </p:cNvPicPr>
          <p:nvPr/>
        </p:nvPicPr>
        <p:blipFill>
          <a:blip r:embed="rId2" cstate="print"/>
          <a:srcRect/>
          <a:stretch>
            <a:fillRect/>
          </a:stretch>
        </p:blipFill>
        <p:spPr bwMode="auto">
          <a:xfrm>
            <a:off x="-67750" y="0"/>
            <a:ext cx="9210676" cy="6534150"/>
          </a:xfrm>
          <a:prstGeom prst="rect">
            <a:avLst/>
          </a:prstGeom>
          <a:noFill/>
          <a:ln w="9525">
            <a:noFill/>
            <a:miter lim="800000"/>
            <a:headEnd/>
            <a:tailEnd/>
          </a:ln>
        </p:spPr>
      </p:pic>
      <p:sp>
        <p:nvSpPr>
          <p:cNvPr id="7" name="TextBox 6"/>
          <p:cNvSpPr txBox="1"/>
          <p:nvPr/>
        </p:nvSpPr>
        <p:spPr>
          <a:xfrm>
            <a:off x="0" y="6019800"/>
            <a:ext cx="9144000" cy="830997"/>
          </a:xfrm>
          <a:prstGeom prst="rect">
            <a:avLst/>
          </a:prstGeom>
          <a:solidFill>
            <a:schemeClr val="bg1"/>
          </a:solidFill>
        </p:spPr>
        <p:txBody>
          <a:bodyPr wrap="square" rtlCol="0">
            <a:spAutoFit/>
          </a:bodyPr>
          <a:lstStyle/>
          <a:p>
            <a:pPr algn="ctr"/>
            <a:r>
              <a:rPr lang="en-US" sz="2400" b="1" dirty="0"/>
              <a:t>Paine’s Creek, </a:t>
            </a:r>
            <a:r>
              <a:rPr lang="en-US" sz="2400" b="1" dirty="0" err="1"/>
              <a:t>Mant’s</a:t>
            </a:r>
            <a:r>
              <a:rPr lang="en-US" sz="2400" b="1" dirty="0"/>
              <a:t> Landing, and Wing Island</a:t>
            </a:r>
          </a:p>
          <a:p>
            <a:pPr algn="ctr"/>
            <a:r>
              <a:rPr lang="en-US" sz="2400" b="1" dirty="0"/>
              <a:t>Mean High Water</a:t>
            </a:r>
          </a:p>
        </p:txBody>
      </p:sp>
    </p:spTree>
    <p:extLst>
      <p:ext uri="{BB962C8B-B14F-4D97-AF65-F5344CB8AC3E}">
        <p14:creationId xmlns:p14="http://schemas.microsoft.com/office/powerpoint/2010/main" val="16327935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76200" y="0"/>
            <a:ext cx="9258300" cy="6543675"/>
          </a:xfrm>
          <a:prstGeom prst="rect">
            <a:avLst/>
          </a:prstGeom>
          <a:noFill/>
          <a:ln w="9525">
            <a:noFill/>
            <a:miter lim="800000"/>
            <a:headEnd/>
            <a:tailEnd/>
          </a:ln>
        </p:spPr>
      </p:pic>
      <p:sp>
        <p:nvSpPr>
          <p:cNvPr id="5" name="TextBox 4"/>
          <p:cNvSpPr txBox="1"/>
          <p:nvPr/>
        </p:nvSpPr>
        <p:spPr>
          <a:xfrm>
            <a:off x="0" y="6019800"/>
            <a:ext cx="9144000" cy="830997"/>
          </a:xfrm>
          <a:prstGeom prst="rect">
            <a:avLst/>
          </a:prstGeom>
          <a:solidFill>
            <a:schemeClr val="bg1"/>
          </a:solidFill>
        </p:spPr>
        <p:txBody>
          <a:bodyPr wrap="square" rtlCol="0">
            <a:spAutoFit/>
          </a:bodyPr>
          <a:lstStyle/>
          <a:p>
            <a:pPr algn="ctr"/>
            <a:r>
              <a:rPr lang="en-US" sz="2400" b="1" dirty="0"/>
              <a:t>Paine’s Creek, </a:t>
            </a:r>
            <a:r>
              <a:rPr lang="en-US" sz="2400" b="1" dirty="0" err="1"/>
              <a:t>Mant’s</a:t>
            </a:r>
            <a:r>
              <a:rPr lang="en-US" sz="2400" b="1" dirty="0"/>
              <a:t> Landing, and Wing Island</a:t>
            </a:r>
          </a:p>
          <a:p>
            <a:pPr algn="ctr"/>
            <a:r>
              <a:rPr lang="en-US" sz="2400" b="1" dirty="0"/>
              <a:t>MHW + 2 </a:t>
            </a:r>
            <a:r>
              <a:rPr lang="en-US" sz="2400" b="1" dirty="0" smtClean="0"/>
              <a:t>feet</a:t>
            </a:r>
            <a:endParaRPr lang="en-US" sz="2400" b="1" dirty="0"/>
          </a:p>
        </p:txBody>
      </p:sp>
    </p:spTree>
    <p:extLst>
      <p:ext uri="{BB962C8B-B14F-4D97-AF65-F5344CB8AC3E}">
        <p14:creationId xmlns:p14="http://schemas.microsoft.com/office/powerpoint/2010/main" val="39584027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srcRect/>
          <a:stretch>
            <a:fillRect/>
          </a:stretch>
        </p:blipFill>
        <p:spPr bwMode="auto">
          <a:xfrm>
            <a:off x="-89079" y="-6910"/>
            <a:ext cx="9258300" cy="6562725"/>
          </a:xfrm>
          <a:prstGeom prst="rect">
            <a:avLst/>
          </a:prstGeom>
          <a:noFill/>
          <a:ln w="9525">
            <a:noFill/>
            <a:miter lim="800000"/>
            <a:headEnd/>
            <a:tailEnd/>
          </a:ln>
        </p:spPr>
      </p:pic>
      <p:sp>
        <p:nvSpPr>
          <p:cNvPr id="5" name="TextBox 4"/>
          <p:cNvSpPr txBox="1"/>
          <p:nvPr/>
        </p:nvSpPr>
        <p:spPr>
          <a:xfrm>
            <a:off x="0" y="6027003"/>
            <a:ext cx="9144000" cy="830997"/>
          </a:xfrm>
          <a:prstGeom prst="rect">
            <a:avLst/>
          </a:prstGeom>
          <a:solidFill>
            <a:schemeClr val="bg1"/>
          </a:solidFill>
        </p:spPr>
        <p:txBody>
          <a:bodyPr wrap="square" rtlCol="0">
            <a:spAutoFit/>
          </a:bodyPr>
          <a:lstStyle/>
          <a:p>
            <a:pPr algn="ctr"/>
            <a:r>
              <a:rPr lang="en-US" sz="2400" b="1" dirty="0"/>
              <a:t>Paine’s Creek, </a:t>
            </a:r>
            <a:r>
              <a:rPr lang="en-US" sz="2400" b="1" dirty="0" err="1"/>
              <a:t>Mant’s</a:t>
            </a:r>
            <a:r>
              <a:rPr lang="en-US" sz="2400" b="1" dirty="0"/>
              <a:t> Landing, and Wing Island</a:t>
            </a:r>
          </a:p>
          <a:p>
            <a:pPr algn="ctr"/>
            <a:r>
              <a:rPr lang="en-US" sz="2400" b="1" dirty="0"/>
              <a:t>MHW + 4 </a:t>
            </a:r>
            <a:r>
              <a:rPr lang="en-US" sz="2400" b="1" dirty="0" smtClean="0"/>
              <a:t>feet </a:t>
            </a:r>
            <a:endParaRPr lang="en-US" sz="2400" b="1" dirty="0"/>
          </a:p>
        </p:txBody>
      </p:sp>
    </p:spTree>
    <p:extLst>
      <p:ext uri="{BB962C8B-B14F-4D97-AF65-F5344CB8AC3E}">
        <p14:creationId xmlns:p14="http://schemas.microsoft.com/office/powerpoint/2010/main" val="7459371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cstate="print"/>
          <a:srcRect/>
          <a:stretch>
            <a:fillRect/>
          </a:stretch>
        </p:blipFill>
        <p:spPr bwMode="auto">
          <a:xfrm>
            <a:off x="-89079" y="0"/>
            <a:ext cx="9239250" cy="6553200"/>
          </a:xfrm>
          <a:prstGeom prst="rect">
            <a:avLst/>
          </a:prstGeom>
          <a:noFill/>
          <a:ln w="9525">
            <a:noFill/>
            <a:miter lim="800000"/>
            <a:headEnd/>
            <a:tailEnd/>
          </a:ln>
        </p:spPr>
      </p:pic>
      <p:sp>
        <p:nvSpPr>
          <p:cNvPr id="5" name="TextBox 4"/>
          <p:cNvSpPr txBox="1"/>
          <p:nvPr/>
        </p:nvSpPr>
        <p:spPr>
          <a:xfrm>
            <a:off x="0" y="6019800"/>
            <a:ext cx="9144000" cy="830997"/>
          </a:xfrm>
          <a:prstGeom prst="rect">
            <a:avLst/>
          </a:prstGeom>
          <a:solidFill>
            <a:schemeClr val="bg1"/>
          </a:solidFill>
        </p:spPr>
        <p:txBody>
          <a:bodyPr wrap="square" rtlCol="0">
            <a:spAutoFit/>
          </a:bodyPr>
          <a:lstStyle/>
          <a:p>
            <a:pPr algn="ctr"/>
            <a:r>
              <a:rPr lang="en-US" sz="2400" b="1" dirty="0"/>
              <a:t>Paine’s Creek, </a:t>
            </a:r>
            <a:r>
              <a:rPr lang="en-US" sz="2400" b="1" dirty="0" err="1"/>
              <a:t>Mant’s</a:t>
            </a:r>
            <a:r>
              <a:rPr lang="en-US" sz="2400" b="1" dirty="0"/>
              <a:t> Landing, and Wing Island</a:t>
            </a:r>
          </a:p>
          <a:p>
            <a:pPr algn="ctr"/>
            <a:r>
              <a:rPr lang="en-US" sz="2400" b="1" dirty="0"/>
              <a:t>MHW + 8 </a:t>
            </a:r>
            <a:r>
              <a:rPr lang="en-US" sz="2400" b="1" dirty="0" smtClean="0"/>
              <a:t>feet</a:t>
            </a:r>
            <a:endParaRPr lang="en-US" sz="2400" b="1" dirty="0"/>
          </a:p>
        </p:txBody>
      </p:sp>
    </p:spTree>
    <p:extLst>
      <p:ext uri="{BB962C8B-B14F-4D97-AF65-F5344CB8AC3E}">
        <p14:creationId xmlns:p14="http://schemas.microsoft.com/office/powerpoint/2010/main" val="8553398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half" idx="4294967295"/>
          </p:nvPr>
        </p:nvSpPr>
        <p:spPr>
          <a:xfrm>
            <a:off x="533400" y="1752600"/>
            <a:ext cx="8134350" cy="4876800"/>
          </a:xfrm>
        </p:spPr>
        <p:txBody>
          <a:bodyPr>
            <a:noAutofit/>
          </a:bodyPr>
          <a:lstStyle/>
          <a:p>
            <a:pPr marL="0" indent="0" algn="ctr">
              <a:spcBef>
                <a:spcPts val="800"/>
              </a:spcBef>
              <a:buClr>
                <a:schemeClr val="tx2"/>
              </a:buClr>
              <a:buNone/>
            </a:pPr>
            <a:r>
              <a:rPr lang="en-US" sz="3600" dirty="0" smtClean="0"/>
              <a:t>Develop </a:t>
            </a:r>
            <a:r>
              <a:rPr lang="en-US" sz="3600" dirty="0"/>
              <a:t>a Coastal Adaptation Strategy for Brewster to guide future decisions regarding access and management of coastal areas in light of future coastal change, </a:t>
            </a:r>
            <a:r>
              <a:rPr lang="en-US" sz="3600" dirty="0" smtClean="0"/>
              <a:t>sea level rise (SLR), </a:t>
            </a:r>
            <a:r>
              <a:rPr lang="en-US" sz="3600" dirty="0"/>
              <a:t>and </a:t>
            </a:r>
            <a:r>
              <a:rPr lang="en-US" sz="3600" dirty="0" smtClean="0"/>
              <a:t>erosion.</a:t>
            </a:r>
          </a:p>
        </p:txBody>
      </p:sp>
      <p:sp>
        <p:nvSpPr>
          <p:cNvPr id="19" name="Title 1"/>
          <p:cNvSpPr txBox="1">
            <a:spLocks/>
          </p:cNvSpPr>
          <p:nvPr/>
        </p:nvSpPr>
        <p:spPr>
          <a:xfrm>
            <a:off x="609600" y="636494"/>
            <a:ext cx="7556313" cy="811306"/>
          </a:xfrm>
          <a:prstGeom prst="rect">
            <a:avLst/>
          </a:prstGeom>
        </p:spPr>
        <p:txBody>
          <a:bodyPr vert="horz" lIns="91440" tIns="45720" rIns="91440" bIns="45720" rtlCol="0" anchor="t" anchorCtr="0">
            <a:normAutofit/>
          </a:bodyPr>
          <a:lstStyle/>
          <a:p>
            <a:pPr fontAlgn="auto">
              <a:spcAft>
                <a:spcPts val="0"/>
              </a:spcAft>
              <a:defRPr/>
            </a:pPr>
            <a:r>
              <a:rPr lang="en-US" sz="4000" dirty="0" smtClean="0">
                <a:solidFill>
                  <a:schemeClr val="tx2"/>
                </a:solidFill>
                <a:latin typeface="+mj-lt"/>
                <a:ea typeface="+mj-ea"/>
                <a:cs typeface="+mj-cs"/>
              </a:rPr>
              <a:t>Project Task</a:t>
            </a:r>
            <a:endParaRPr lang="en-US" sz="4000" dirty="0">
              <a:solidFill>
                <a:schemeClr val="tx2"/>
              </a:solidFill>
              <a:latin typeface="+mj-lt"/>
              <a:ea typeface="+mj-ea"/>
              <a:cs typeface="+mj-cs"/>
            </a:endParaRPr>
          </a:p>
        </p:txBody>
      </p:sp>
    </p:spTree>
    <p:extLst>
      <p:ext uri="{BB962C8B-B14F-4D97-AF65-F5344CB8AC3E}">
        <p14:creationId xmlns:p14="http://schemas.microsoft.com/office/powerpoint/2010/main" val="13768148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cstate="print"/>
          <a:srcRect/>
          <a:stretch>
            <a:fillRect/>
          </a:stretch>
        </p:blipFill>
        <p:spPr bwMode="auto">
          <a:xfrm>
            <a:off x="-101958" y="0"/>
            <a:ext cx="9258300" cy="6553200"/>
          </a:xfrm>
          <a:prstGeom prst="rect">
            <a:avLst/>
          </a:prstGeom>
          <a:noFill/>
          <a:ln w="9525">
            <a:noFill/>
            <a:miter lim="800000"/>
            <a:headEnd/>
            <a:tailEnd/>
          </a:ln>
        </p:spPr>
      </p:pic>
      <p:sp>
        <p:nvSpPr>
          <p:cNvPr id="5" name="TextBox 4"/>
          <p:cNvSpPr txBox="1"/>
          <p:nvPr/>
        </p:nvSpPr>
        <p:spPr>
          <a:xfrm>
            <a:off x="0" y="6019800"/>
            <a:ext cx="9144000" cy="830997"/>
          </a:xfrm>
          <a:prstGeom prst="rect">
            <a:avLst/>
          </a:prstGeom>
          <a:solidFill>
            <a:schemeClr val="bg1"/>
          </a:solidFill>
        </p:spPr>
        <p:txBody>
          <a:bodyPr wrap="square" rtlCol="0">
            <a:spAutoFit/>
          </a:bodyPr>
          <a:lstStyle/>
          <a:p>
            <a:pPr algn="ctr"/>
            <a:r>
              <a:rPr lang="en-US" sz="2400" b="1" dirty="0"/>
              <a:t>Paine’s Creek, </a:t>
            </a:r>
            <a:r>
              <a:rPr lang="en-US" sz="2400" b="1" dirty="0" err="1"/>
              <a:t>Mant’s</a:t>
            </a:r>
            <a:r>
              <a:rPr lang="en-US" sz="2400" b="1" dirty="0"/>
              <a:t> Landing, and Wing Island</a:t>
            </a:r>
          </a:p>
          <a:p>
            <a:pPr algn="ctr"/>
            <a:r>
              <a:rPr lang="en-US" sz="2400" b="1" dirty="0" smtClean="0"/>
              <a:t>All Flooding Scenarios</a:t>
            </a:r>
            <a:endParaRPr lang="en-US" sz="2400" b="1" dirty="0"/>
          </a:p>
        </p:txBody>
      </p:sp>
      <p:pic>
        <p:nvPicPr>
          <p:cNvPr id="5123" name="Picture 3"/>
          <p:cNvPicPr>
            <a:picLocks noChangeAspect="1" noChangeArrowheads="1"/>
          </p:cNvPicPr>
          <p:nvPr/>
        </p:nvPicPr>
        <p:blipFill>
          <a:blip r:embed="rId3" cstate="print"/>
          <a:srcRect b="12000"/>
          <a:stretch>
            <a:fillRect/>
          </a:stretch>
        </p:blipFill>
        <p:spPr bwMode="auto">
          <a:xfrm>
            <a:off x="0" y="228600"/>
            <a:ext cx="2629601" cy="1676400"/>
          </a:xfrm>
          <a:prstGeom prst="rect">
            <a:avLst/>
          </a:prstGeom>
          <a:noFill/>
          <a:ln w="9525">
            <a:noFill/>
            <a:miter lim="800000"/>
            <a:headEnd/>
            <a:tailEnd/>
          </a:ln>
        </p:spPr>
      </p:pic>
    </p:spTree>
    <p:extLst>
      <p:ext uri="{BB962C8B-B14F-4D97-AF65-F5344CB8AC3E}">
        <p14:creationId xmlns:p14="http://schemas.microsoft.com/office/powerpoint/2010/main" val="25047719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cstate="print"/>
          <a:srcRect/>
          <a:stretch>
            <a:fillRect/>
          </a:stretch>
        </p:blipFill>
        <p:spPr bwMode="auto">
          <a:xfrm>
            <a:off x="-47625" y="0"/>
            <a:ext cx="9267825" cy="6553200"/>
          </a:xfrm>
          <a:prstGeom prst="rect">
            <a:avLst/>
          </a:prstGeom>
          <a:noFill/>
          <a:ln w="9525">
            <a:noFill/>
            <a:miter lim="800000"/>
            <a:headEnd/>
            <a:tailEnd/>
          </a:ln>
        </p:spPr>
      </p:pic>
      <p:sp>
        <p:nvSpPr>
          <p:cNvPr id="5" name="TextBox 4"/>
          <p:cNvSpPr txBox="1"/>
          <p:nvPr/>
        </p:nvSpPr>
        <p:spPr>
          <a:xfrm>
            <a:off x="0" y="6019800"/>
            <a:ext cx="9144000" cy="830997"/>
          </a:xfrm>
          <a:prstGeom prst="rect">
            <a:avLst/>
          </a:prstGeom>
          <a:solidFill>
            <a:schemeClr val="bg1"/>
          </a:solidFill>
        </p:spPr>
        <p:txBody>
          <a:bodyPr wrap="square" rtlCol="0">
            <a:spAutoFit/>
          </a:bodyPr>
          <a:lstStyle/>
          <a:p>
            <a:pPr algn="ctr"/>
            <a:r>
              <a:rPr lang="en-US" sz="2400" b="1" dirty="0" smtClean="0"/>
              <a:t>Spruce Hill, </a:t>
            </a:r>
            <a:r>
              <a:rPr lang="en-US" sz="2400" b="1" dirty="0" err="1" smtClean="0"/>
              <a:t>Linnell</a:t>
            </a:r>
            <a:r>
              <a:rPr lang="en-US" sz="2400" b="1" dirty="0" smtClean="0"/>
              <a:t> </a:t>
            </a:r>
            <a:r>
              <a:rPr lang="en-US" sz="2400" b="1" dirty="0"/>
              <a:t>and Crosby Landings</a:t>
            </a:r>
          </a:p>
          <a:p>
            <a:pPr algn="ctr"/>
            <a:r>
              <a:rPr lang="en-US" sz="2400" b="1" dirty="0" smtClean="0"/>
              <a:t>All Flooding Scenarios</a:t>
            </a:r>
            <a:endParaRPr lang="en-US" sz="2400" b="1" dirty="0"/>
          </a:p>
        </p:txBody>
      </p:sp>
      <p:pic>
        <p:nvPicPr>
          <p:cNvPr id="6" name="Picture 3"/>
          <p:cNvPicPr>
            <a:picLocks noChangeAspect="1" noChangeArrowheads="1"/>
          </p:cNvPicPr>
          <p:nvPr/>
        </p:nvPicPr>
        <p:blipFill>
          <a:blip r:embed="rId3" cstate="print"/>
          <a:srcRect b="12000"/>
          <a:stretch>
            <a:fillRect/>
          </a:stretch>
        </p:blipFill>
        <p:spPr bwMode="auto">
          <a:xfrm>
            <a:off x="0" y="228600"/>
            <a:ext cx="2629601" cy="1676400"/>
          </a:xfrm>
          <a:prstGeom prst="rect">
            <a:avLst/>
          </a:prstGeom>
          <a:noFill/>
          <a:ln w="9525">
            <a:noFill/>
            <a:miter lim="800000"/>
            <a:headEnd/>
            <a:tailEnd/>
          </a:ln>
        </p:spPr>
      </p:pic>
    </p:spTree>
    <p:extLst>
      <p:ext uri="{BB962C8B-B14F-4D97-AF65-F5344CB8AC3E}">
        <p14:creationId xmlns:p14="http://schemas.microsoft.com/office/powerpoint/2010/main" val="42665870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2895600"/>
            <a:ext cx="8305800" cy="1143000"/>
          </a:xfrm>
        </p:spPr>
        <p:txBody>
          <a:bodyPr>
            <a:noAutofit/>
          </a:bodyPr>
          <a:lstStyle/>
          <a:p>
            <a:r>
              <a:rPr lang="en-US" sz="5400" dirty="0"/>
              <a:t>Vulnerabilities and Impacts</a:t>
            </a:r>
          </a:p>
        </p:txBody>
      </p:sp>
    </p:spTree>
    <p:extLst>
      <p:ext uri="{BB962C8B-B14F-4D97-AF65-F5344CB8AC3E}">
        <p14:creationId xmlns:p14="http://schemas.microsoft.com/office/powerpoint/2010/main" val="6616073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686800" cy="953362"/>
          </a:xfrm>
        </p:spPr>
        <p:txBody>
          <a:bodyPr/>
          <a:lstStyle/>
          <a:p>
            <a:r>
              <a:rPr lang="en-US" dirty="0"/>
              <a:t>Paine’s Creek – Access Impacts</a:t>
            </a:r>
          </a:p>
        </p:txBody>
      </p:sp>
      <p:pic>
        <p:nvPicPr>
          <p:cNvPr id="9218" name="Picture 2"/>
          <p:cNvPicPr>
            <a:picLocks noChangeAspect="1" noChangeArrowheads="1"/>
          </p:cNvPicPr>
          <p:nvPr/>
        </p:nvPicPr>
        <p:blipFill>
          <a:blip r:embed="rId2" cstate="print"/>
          <a:srcRect/>
          <a:stretch>
            <a:fillRect/>
          </a:stretch>
        </p:blipFill>
        <p:spPr bwMode="auto">
          <a:xfrm>
            <a:off x="1295400" y="1676400"/>
            <a:ext cx="7010400" cy="4976519"/>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457199" y="1981200"/>
            <a:ext cx="2854411" cy="1066800"/>
          </a:xfrm>
          <a:prstGeom prst="rect">
            <a:avLst/>
          </a:prstGeom>
          <a:noFill/>
          <a:ln w="9525">
            <a:noFill/>
            <a:miter lim="800000"/>
            <a:headEnd/>
            <a:tailEnd/>
          </a:ln>
        </p:spPr>
      </p:pic>
    </p:spTree>
    <p:extLst>
      <p:ext uri="{BB962C8B-B14F-4D97-AF65-F5344CB8AC3E}">
        <p14:creationId xmlns:p14="http://schemas.microsoft.com/office/powerpoint/2010/main" val="17873284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9144000" cy="661720"/>
          </a:xfrm>
        </p:spPr>
        <p:txBody>
          <a:bodyPr/>
          <a:lstStyle/>
          <a:p>
            <a:r>
              <a:rPr lang="en-US" sz="4000" dirty="0"/>
              <a:t>Preliminary Impacts to Parking and Access</a:t>
            </a:r>
          </a:p>
        </p:txBody>
      </p:sp>
      <p:graphicFrame>
        <p:nvGraphicFramePr>
          <p:cNvPr id="5" name="Table 4"/>
          <p:cNvGraphicFramePr>
            <a:graphicFrameLocks noGrp="1"/>
          </p:cNvGraphicFramePr>
          <p:nvPr/>
        </p:nvGraphicFramePr>
        <p:xfrm>
          <a:off x="304800" y="1676400"/>
          <a:ext cx="8305800" cy="4079240"/>
        </p:xfrm>
        <a:graphic>
          <a:graphicData uri="http://schemas.openxmlformats.org/drawingml/2006/table">
            <a:tbl>
              <a:tblPr firstRow="1" bandRow="1">
                <a:tableStyleId>{073A0DAA-6AF3-43AB-8588-CEC1D06C72B9}</a:tableStyleId>
              </a:tblPr>
              <a:tblGrid>
                <a:gridCol w="2076450">
                  <a:extLst>
                    <a:ext uri="{9D8B030D-6E8A-4147-A177-3AD203B41FA5}">
                      <a16:colId xmlns="" xmlns:a16="http://schemas.microsoft.com/office/drawing/2014/main" val="20000"/>
                    </a:ext>
                  </a:extLst>
                </a:gridCol>
                <a:gridCol w="2076450">
                  <a:extLst>
                    <a:ext uri="{9D8B030D-6E8A-4147-A177-3AD203B41FA5}">
                      <a16:colId xmlns="" xmlns:a16="http://schemas.microsoft.com/office/drawing/2014/main" val="20001"/>
                    </a:ext>
                  </a:extLst>
                </a:gridCol>
                <a:gridCol w="1866900">
                  <a:extLst>
                    <a:ext uri="{9D8B030D-6E8A-4147-A177-3AD203B41FA5}">
                      <a16:colId xmlns="" xmlns:a16="http://schemas.microsoft.com/office/drawing/2014/main" val="20002"/>
                    </a:ext>
                  </a:extLst>
                </a:gridCol>
                <a:gridCol w="2286000">
                  <a:extLst>
                    <a:ext uri="{9D8B030D-6E8A-4147-A177-3AD203B41FA5}">
                      <a16:colId xmlns="" xmlns:a16="http://schemas.microsoft.com/office/drawing/2014/main" val="20003"/>
                    </a:ext>
                  </a:extLst>
                </a:gridCol>
              </a:tblGrid>
              <a:tr h="370840">
                <a:tc rowSpan="2">
                  <a:txBody>
                    <a:bodyPr/>
                    <a:lstStyle/>
                    <a:p>
                      <a:pPr algn="ctr" fontAlgn="ctr"/>
                      <a:r>
                        <a:rPr lang="en-US" sz="2000" u="none" strike="noStrike" dirty="0">
                          <a:solidFill>
                            <a:schemeClr val="bg1"/>
                          </a:solidFill>
                        </a:rPr>
                        <a:t>Coastal Landing</a:t>
                      </a:r>
                      <a:endParaRPr lang="en-US" sz="2000" b="1" i="0" u="none" strike="noStrike" dirty="0">
                        <a:solidFill>
                          <a:schemeClr val="bg1"/>
                        </a:solidFill>
                        <a:latin typeface="Times New Roman"/>
                      </a:endParaRPr>
                    </a:p>
                  </a:txBody>
                  <a:tcPr marL="9525" marR="9525" marT="9525" marB="0" anchor="ctr">
                    <a:solidFill>
                      <a:schemeClr val="bg1">
                        <a:lumMod val="50000"/>
                      </a:schemeClr>
                    </a:solidFill>
                  </a:tcPr>
                </a:tc>
                <a:tc rowSpan="2">
                  <a:txBody>
                    <a:bodyPr/>
                    <a:lstStyle/>
                    <a:p>
                      <a:pPr algn="ctr" fontAlgn="ctr"/>
                      <a:r>
                        <a:rPr lang="en-US" sz="2000" u="none" strike="noStrike" dirty="0">
                          <a:solidFill>
                            <a:schemeClr val="bg1"/>
                          </a:solidFill>
                        </a:rPr>
                        <a:t>Parking Spaces</a:t>
                      </a:r>
                      <a:endParaRPr lang="en-US" sz="2000" b="1" i="0" u="none" strike="noStrike" dirty="0">
                        <a:solidFill>
                          <a:schemeClr val="bg1"/>
                        </a:solidFill>
                        <a:latin typeface="Times New Roman"/>
                      </a:endParaRPr>
                    </a:p>
                  </a:txBody>
                  <a:tcPr marL="9525" marR="9525" marT="9525" marB="0" anchor="ctr">
                    <a:lnR w="12700" cmpd="sng">
                      <a:noFill/>
                    </a:lnR>
                    <a:solidFill>
                      <a:schemeClr val="bg1">
                        <a:lumMod val="50000"/>
                      </a:schemeClr>
                    </a:solidFill>
                  </a:tcPr>
                </a:tc>
                <a:tc gridSpan="2">
                  <a:txBody>
                    <a:bodyPr/>
                    <a:lstStyle/>
                    <a:p>
                      <a:pPr algn="ctr" fontAlgn="ctr"/>
                      <a:r>
                        <a:rPr lang="en-US" sz="2000" u="none" strike="noStrike" dirty="0">
                          <a:solidFill>
                            <a:schemeClr val="bg1"/>
                          </a:solidFill>
                        </a:rPr>
                        <a:t>Scenarios with Impacts</a:t>
                      </a:r>
                      <a:endParaRPr lang="en-US" sz="2000" b="1" i="0" u="none" strike="noStrike" dirty="0">
                        <a:solidFill>
                          <a:schemeClr val="bg1"/>
                        </a:solidFill>
                        <a:latin typeface="Times New Roman"/>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tc hMerge="1">
                  <a:txBody>
                    <a:bodyPr/>
                    <a:lstStyle/>
                    <a:p>
                      <a:endParaRPr lang="en-US"/>
                    </a:p>
                  </a:txBody>
                  <a:tcPr/>
                </a:tc>
                <a:extLst>
                  <a:ext uri="{0D108BD9-81ED-4DB2-BD59-A6C34878D82A}">
                    <a16:rowId xmlns="" xmlns:a16="http://schemas.microsoft.com/office/drawing/2014/main" val="10000"/>
                  </a:ext>
                </a:extLst>
              </a:tr>
              <a:tr h="370840">
                <a:tc vMerge="1">
                  <a:txBody>
                    <a:bodyPr/>
                    <a:lstStyle/>
                    <a:p>
                      <a:endParaRPr lang="en-US"/>
                    </a:p>
                  </a:txBody>
                  <a:tcPr/>
                </a:tc>
                <a:tc vMerge="1">
                  <a:txBody>
                    <a:bodyPr/>
                    <a:lstStyle/>
                    <a:p>
                      <a:endParaRPr lang="en-US"/>
                    </a:p>
                  </a:txBody>
                  <a:tcPr/>
                </a:tc>
                <a:tc>
                  <a:txBody>
                    <a:bodyPr/>
                    <a:lstStyle/>
                    <a:p>
                      <a:pPr marL="0" algn="ctr" rtl="0" eaLnBrk="1" fontAlgn="ctr" latinLnBrk="0" hangingPunct="1"/>
                      <a:r>
                        <a:rPr kumimoji="0" lang="en-US" sz="2000" b="1" u="none" strike="noStrike" kern="1200" dirty="0">
                          <a:solidFill>
                            <a:schemeClr val="bg1"/>
                          </a:solidFill>
                          <a:latin typeface="+mn-lt"/>
                          <a:ea typeface="+mn-ea"/>
                          <a:cs typeface="+mn-cs"/>
                        </a:rPr>
                        <a:t>Parking</a:t>
                      </a:r>
                    </a:p>
                  </a:txBody>
                  <a:tcPr marL="9525" marR="9525" marT="9525" marB="0" anchor="ctr">
                    <a:lnL w="38100" cmpd="sng">
                      <a:noFill/>
                    </a:lnL>
                    <a:lnR w="12700" cmpd="sng">
                      <a:noFill/>
                    </a:lnR>
                    <a:lnT w="381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algn="ctr" rtl="0" eaLnBrk="1" fontAlgn="ctr" latinLnBrk="0" hangingPunct="1"/>
                      <a:r>
                        <a:rPr kumimoji="0" lang="en-US" sz="2000" b="1" u="none" strike="noStrike" kern="1200" dirty="0">
                          <a:solidFill>
                            <a:schemeClr val="bg1"/>
                          </a:solidFill>
                          <a:latin typeface="+mn-lt"/>
                          <a:ea typeface="+mn-ea"/>
                          <a:cs typeface="+mn-cs"/>
                        </a:rPr>
                        <a:t>Access to Parking</a:t>
                      </a:r>
                    </a:p>
                  </a:txBody>
                  <a:tcPr marL="9525" marR="9525" marT="9525" marB="0" anchor="ctr">
                    <a:lnL w="12700" cmpd="sng">
                      <a:noFill/>
                    </a:lnL>
                    <a:lnR w="12700" cmpd="sng">
                      <a:noFill/>
                    </a:lnR>
                    <a:lnT w="381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 xmlns:a16="http://schemas.microsoft.com/office/drawing/2014/main" val="10001"/>
                  </a:ext>
                </a:extLst>
              </a:tr>
              <a:tr h="370840">
                <a:tc>
                  <a:txBody>
                    <a:bodyPr/>
                    <a:lstStyle/>
                    <a:p>
                      <a:pPr algn="l" fontAlgn="b"/>
                      <a:r>
                        <a:rPr lang="en-US" sz="2000" u="none" strike="noStrike"/>
                        <a:t>Paines Creek</a:t>
                      </a:r>
                      <a:endParaRPr lang="en-US" sz="2000" b="0" i="0" u="none" strike="noStrike">
                        <a:solidFill>
                          <a:srgbClr val="000000"/>
                        </a:solidFill>
                        <a:latin typeface="Times New Roman"/>
                      </a:endParaRPr>
                    </a:p>
                  </a:txBody>
                  <a:tcPr marL="9525" marR="9525" marT="9525" marB="0" anchor="ctr"/>
                </a:tc>
                <a:tc>
                  <a:txBody>
                    <a:bodyPr/>
                    <a:lstStyle/>
                    <a:p>
                      <a:pPr algn="ctr" fontAlgn="ctr"/>
                      <a:r>
                        <a:rPr lang="en-US" sz="2000" u="none" strike="noStrike"/>
                        <a:t>19</a:t>
                      </a:r>
                      <a:endParaRPr lang="en-US" sz="2000" b="0" i="0" u="none" strike="noStrike">
                        <a:solidFill>
                          <a:srgbClr val="000000"/>
                        </a:solidFill>
                        <a:latin typeface="Times New Roman"/>
                      </a:endParaRPr>
                    </a:p>
                  </a:txBody>
                  <a:tcPr marL="9525" marR="9525" marT="9525" marB="0" anchor="ctr"/>
                </a:tc>
                <a:tc>
                  <a:txBody>
                    <a:bodyPr/>
                    <a:lstStyle/>
                    <a:p>
                      <a:pPr algn="ctr" fontAlgn="b"/>
                      <a:r>
                        <a:rPr lang="en-US" sz="2000" u="none" strike="noStrike" dirty="0"/>
                        <a:t>4 ft</a:t>
                      </a:r>
                      <a:endParaRPr lang="en-US" sz="2000" b="0" i="0" u="none" strike="noStrike" dirty="0">
                        <a:solidFill>
                          <a:srgbClr val="000000"/>
                        </a:solidFill>
                        <a:latin typeface="Times New Roman"/>
                      </a:endParaRPr>
                    </a:p>
                  </a:txBody>
                  <a:tcPr marL="9525" marR="9525" marT="9525" marB="0" anchor="ctr">
                    <a:lnT w="38100" cap="flat" cmpd="sng" algn="ctr">
                      <a:solidFill>
                        <a:schemeClr val="bg1"/>
                      </a:solidFill>
                      <a:prstDash val="solid"/>
                      <a:round/>
                      <a:headEnd type="none" w="med" len="med"/>
                      <a:tailEnd type="none" w="med" len="med"/>
                    </a:lnT>
                  </a:tcPr>
                </a:tc>
                <a:tc>
                  <a:txBody>
                    <a:bodyPr/>
                    <a:lstStyle/>
                    <a:p>
                      <a:pPr algn="ctr" fontAlgn="b"/>
                      <a:r>
                        <a:rPr lang="en-US" sz="2000" b="0" i="0" u="none" strike="noStrike" dirty="0">
                          <a:solidFill>
                            <a:schemeClr val="dk1"/>
                          </a:solidFill>
                          <a:latin typeface="+mn-lt"/>
                        </a:rPr>
                        <a:t>8</a:t>
                      </a:r>
                      <a:r>
                        <a:rPr lang="en-US" sz="2000" b="0" i="0" u="none" strike="noStrike" baseline="0" dirty="0">
                          <a:solidFill>
                            <a:schemeClr val="dk1"/>
                          </a:solidFill>
                          <a:latin typeface="+mn-lt"/>
                        </a:rPr>
                        <a:t> ft</a:t>
                      </a:r>
                      <a:endParaRPr lang="en-US" sz="2000" b="0" i="0" u="none" strike="noStrike" dirty="0">
                        <a:solidFill>
                          <a:srgbClr val="000000"/>
                        </a:solidFill>
                        <a:latin typeface="Times New Roman"/>
                      </a:endParaRPr>
                    </a:p>
                  </a:txBody>
                  <a:tcPr marL="9525" marR="9525" marT="9525" marB="0" anchor="ctr">
                    <a:lnT w="3810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10002"/>
                  </a:ext>
                </a:extLst>
              </a:tr>
              <a:tr h="370840">
                <a:tc>
                  <a:txBody>
                    <a:bodyPr/>
                    <a:lstStyle/>
                    <a:p>
                      <a:pPr algn="l" fontAlgn="b"/>
                      <a:r>
                        <a:rPr lang="en-US" sz="2000" u="none" strike="noStrike"/>
                        <a:t>Mants</a:t>
                      </a:r>
                      <a:endParaRPr lang="en-US" sz="2000" b="0" i="0" u="none" strike="noStrike">
                        <a:solidFill>
                          <a:srgbClr val="000000"/>
                        </a:solidFill>
                        <a:latin typeface="Times New Roman"/>
                      </a:endParaRPr>
                    </a:p>
                  </a:txBody>
                  <a:tcPr marL="9525" marR="9525" marT="9525" marB="0" anchor="ctr"/>
                </a:tc>
                <a:tc>
                  <a:txBody>
                    <a:bodyPr/>
                    <a:lstStyle/>
                    <a:p>
                      <a:pPr algn="ctr" fontAlgn="ctr"/>
                      <a:r>
                        <a:rPr lang="en-US" sz="2000" u="none" strike="noStrike"/>
                        <a:t>44</a:t>
                      </a:r>
                      <a:endParaRPr lang="en-US" sz="2000" b="0" i="0" u="none" strike="noStrike">
                        <a:solidFill>
                          <a:srgbClr val="000000"/>
                        </a:solidFill>
                        <a:latin typeface="Times New Roman"/>
                      </a:endParaRPr>
                    </a:p>
                  </a:txBody>
                  <a:tcPr marL="9525" marR="9525" marT="9525" marB="0" anchor="ctr"/>
                </a:tc>
                <a:tc>
                  <a:txBody>
                    <a:bodyPr/>
                    <a:lstStyle/>
                    <a:p>
                      <a:pPr algn="ctr" fontAlgn="b"/>
                      <a:r>
                        <a:rPr lang="en-US" sz="2000" u="none" strike="noStrike" dirty="0"/>
                        <a:t>4 ft</a:t>
                      </a:r>
                      <a:endParaRPr lang="en-US" sz="2000" b="0" i="0" u="none" strike="noStrike" dirty="0">
                        <a:solidFill>
                          <a:srgbClr val="000000"/>
                        </a:solidFill>
                        <a:latin typeface="Times New Roman"/>
                      </a:endParaRPr>
                    </a:p>
                  </a:txBody>
                  <a:tcPr marL="9525" marR="9525" marT="9525" marB="0" anchor="ctr"/>
                </a:tc>
                <a:tc>
                  <a:txBody>
                    <a:bodyPr/>
                    <a:lstStyle/>
                    <a:p>
                      <a:pPr algn="ctr" fontAlgn="b"/>
                      <a:r>
                        <a:rPr lang="en-US" sz="2000" u="none" strike="noStrike" dirty="0"/>
                        <a:t>4 ft</a:t>
                      </a:r>
                      <a:endParaRPr lang="en-US" sz="2000" b="0" i="0" u="none" strike="noStrike" dirty="0">
                        <a:solidFill>
                          <a:srgbClr val="000000"/>
                        </a:solidFill>
                        <a:latin typeface="Times New Roman"/>
                      </a:endParaRPr>
                    </a:p>
                  </a:txBody>
                  <a:tcPr marL="9525" marR="9525" marT="9525" marB="0" anchor="ctr"/>
                </a:tc>
                <a:extLst>
                  <a:ext uri="{0D108BD9-81ED-4DB2-BD59-A6C34878D82A}">
                    <a16:rowId xmlns="" xmlns:a16="http://schemas.microsoft.com/office/drawing/2014/main" val="10003"/>
                  </a:ext>
                </a:extLst>
              </a:tr>
              <a:tr h="370840">
                <a:tc>
                  <a:txBody>
                    <a:bodyPr/>
                    <a:lstStyle/>
                    <a:p>
                      <a:pPr algn="l" fontAlgn="b"/>
                      <a:r>
                        <a:rPr lang="en-US" sz="2000" u="none" strike="noStrike"/>
                        <a:t>Saints</a:t>
                      </a:r>
                      <a:endParaRPr lang="en-US" sz="2000" b="0" i="0" u="none" strike="noStrike">
                        <a:solidFill>
                          <a:srgbClr val="000000"/>
                        </a:solidFill>
                        <a:latin typeface="Times New Roman"/>
                      </a:endParaRPr>
                    </a:p>
                  </a:txBody>
                  <a:tcPr marL="9525" marR="9525" marT="9525" marB="0" anchor="ctr"/>
                </a:tc>
                <a:tc>
                  <a:txBody>
                    <a:bodyPr/>
                    <a:lstStyle/>
                    <a:p>
                      <a:pPr algn="ctr" fontAlgn="ctr"/>
                      <a:r>
                        <a:rPr lang="en-US" sz="2000" u="none" strike="noStrike"/>
                        <a:t>38</a:t>
                      </a:r>
                      <a:endParaRPr lang="en-US" sz="2000" b="0" i="0" u="none" strike="noStrike">
                        <a:solidFill>
                          <a:srgbClr val="000000"/>
                        </a:solidFill>
                        <a:latin typeface="Times New Roman"/>
                      </a:endParaRPr>
                    </a:p>
                  </a:txBody>
                  <a:tcPr marL="9525" marR="9525" marT="9525" marB="0" anchor="ctr"/>
                </a:tc>
                <a:tc>
                  <a:txBody>
                    <a:bodyPr/>
                    <a:lstStyle/>
                    <a:p>
                      <a:pPr algn="ctr" fontAlgn="b"/>
                      <a:r>
                        <a:rPr lang="en-US" sz="2000" u="none" strike="noStrike" dirty="0"/>
                        <a:t>-</a:t>
                      </a:r>
                      <a:endParaRPr lang="en-US" sz="2000" b="0" i="0" u="none" strike="noStrike" dirty="0">
                        <a:solidFill>
                          <a:srgbClr val="000000"/>
                        </a:solidFill>
                        <a:latin typeface="Times New Roman"/>
                      </a:endParaRPr>
                    </a:p>
                  </a:txBody>
                  <a:tcPr marL="9525" marR="9525" marT="9525" marB="0" anchor="ctr"/>
                </a:tc>
                <a:tc>
                  <a:txBody>
                    <a:bodyPr/>
                    <a:lstStyle/>
                    <a:p>
                      <a:pPr algn="ctr" fontAlgn="b"/>
                      <a:r>
                        <a:rPr lang="en-US" sz="2000" u="none" strike="noStrike" dirty="0"/>
                        <a:t>-</a:t>
                      </a:r>
                      <a:endParaRPr lang="en-US" sz="2000" b="0" i="0" u="none" strike="noStrike" dirty="0">
                        <a:solidFill>
                          <a:srgbClr val="000000"/>
                        </a:solidFill>
                        <a:latin typeface="Times New Roman"/>
                      </a:endParaRPr>
                    </a:p>
                  </a:txBody>
                  <a:tcPr marL="9525" marR="9525" marT="9525" marB="0" anchor="ctr"/>
                </a:tc>
                <a:extLst>
                  <a:ext uri="{0D108BD9-81ED-4DB2-BD59-A6C34878D82A}">
                    <a16:rowId xmlns="" xmlns:a16="http://schemas.microsoft.com/office/drawing/2014/main" val="10004"/>
                  </a:ext>
                </a:extLst>
              </a:tr>
              <a:tr h="370840">
                <a:tc>
                  <a:txBody>
                    <a:bodyPr/>
                    <a:lstStyle/>
                    <a:p>
                      <a:pPr algn="l" fontAlgn="b"/>
                      <a:r>
                        <a:rPr lang="en-US" sz="2000" u="none" strike="noStrike" dirty="0" smtClean="0"/>
                        <a:t>Breakwater </a:t>
                      </a:r>
                      <a:endParaRPr lang="en-US" sz="2000" b="0" i="0" u="none" strike="noStrike" dirty="0">
                        <a:solidFill>
                          <a:srgbClr val="000000"/>
                        </a:solidFill>
                        <a:latin typeface="Times New Roman"/>
                      </a:endParaRPr>
                    </a:p>
                  </a:txBody>
                  <a:tcPr marL="9525" marR="9525" marT="9525" marB="0" anchor="ctr"/>
                </a:tc>
                <a:tc>
                  <a:txBody>
                    <a:bodyPr/>
                    <a:lstStyle/>
                    <a:p>
                      <a:pPr algn="ctr" fontAlgn="ctr"/>
                      <a:r>
                        <a:rPr lang="en-US" sz="2000" u="none" strike="noStrike"/>
                        <a:t>6</a:t>
                      </a:r>
                      <a:endParaRPr lang="en-US" sz="2000" b="0" i="0" u="none" strike="noStrike">
                        <a:solidFill>
                          <a:srgbClr val="000000"/>
                        </a:solidFill>
                        <a:latin typeface="Times New Roman"/>
                      </a:endParaRPr>
                    </a:p>
                  </a:txBody>
                  <a:tcPr marL="9525" marR="9525" marT="9525" marB="0" anchor="ctr"/>
                </a:tc>
                <a:tc>
                  <a:txBody>
                    <a:bodyPr/>
                    <a:lstStyle/>
                    <a:p>
                      <a:pPr algn="ctr" fontAlgn="b"/>
                      <a:r>
                        <a:rPr lang="en-US" sz="2000" u="none" strike="noStrike" dirty="0"/>
                        <a:t>-</a:t>
                      </a:r>
                      <a:endParaRPr lang="en-US" sz="2000" b="0" i="0" u="none" strike="noStrike" dirty="0">
                        <a:solidFill>
                          <a:srgbClr val="000000"/>
                        </a:solidFill>
                        <a:latin typeface="Times New Roman"/>
                      </a:endParaRPr>
                    </a:p>
                  </a:txBody>
                  <a:tcPr marL="9525" marR="9525" marT="9525" marB="0" anchor="ctr"/>
                </a:tc>
                <a:tc>
                  <a:txBody>
                    <a:bodyPr/>
                    <a:lstStyle/>
                    <a:p>
                      <a:pPr algn="ctr" fontAlgn="b"/>
                      <a:r>
                        <a:rPr lang="en-US" sz="2000" u="none" strike="noStrike" dirty="0"/>
                        <a:t>4 ft</a:t>
                      </a:r>
                      <a:endParaRPr lang="en-US" sz="2000" b="0" i="0" u="none" strike="noStrike" dirty="0">
                        <a:solidFill>
                          <a:srgbClr val="000000"/>
                        </a:solidFill>
                        <a:latin typeface="Times New Roman"/>
                      </a:endParaRPr>
                    </a:p>
                  </a:txBody>
                  <a:tcPr marL="9525" marR="9525" marT="9525" marB="0" anchor="ctr"/>
                </a:tc>
                <a:extLst>
                  <a:ext uri="{0D108BD9-81ED-4DB2-BD59-A6C34878D82A}">
                    <a16:rowId xmlns="" xmlns:a16="http://schemas.microsoft.com/office/drawing/2014/main" val="10005"/>
                  </a:ext>
                </a:extLst>
              </a:tr>
              <a:tr h="370840">
                <a:tc>
                  <a:txBody>
                    <a:bodyPr/>
                    <a:lstStyle/>
                    <a:p>
                      <a:pPr algn="l" fontAlgn="b"/>
                      <a:r>
                        <a:rPr lang="en-US" sz="2000" u="none" strike="noStrike" dirty="0" smtClean="0"/>
                        <a:t>Breakwater Beach</a:t>
                      </a:r>
                      <a:endParaRPr lang="en-US" sz="2000" b="0" i="0" u="none" strike="noStrike" dirty="0">
                        <a:solidFill>
                          <a:srgbClr val="000000"/>
                        </a:solidFill>
                        <a:latin typeface="Times New Roman"/>
                      </a:endParaRPr>
                    </a:p>
                  </a:txBody>
                  <a:tcPr marL="9525" marR="9525" marT="9525" marB="0" anchor="ctr"/>
                </a:tc>
                <a:tc>
                  <a:txBody>
                    <a:bodyPr/>
                    <a:lstStyle/>
                    <a:p>
                      <a:pPr algn="ctr" fontAlgn="ctr"/>
                      <a:r>
                        <a:rPr lang="en-US" sz="2000" u="none" strike="noStrike" dirty="0"/>
                        <a:t>62</a:t>
                      </a:r>
                      <a:endParaRPr lang="en-US" sz="2000" b="0" i="0" u="none" strike="noStrike" dirty="0">
                        <a:solidFill>
                          <a:srgbClr val="000000"/>
                        </a:solidFill>
                        <a:latin typeface="Times New Roman"/>
                      </a:endParaRPr>
                    </a:p>
                  </a:txBody>
                  <a:tcPr marL="9525" marR="9525" marT="9525" marB="0" anchor="ctr"/>
                </a:tc>
                <a:tc>
                  <a:txBody>
                    <a:bodyPr/>
                    <a:lstStyle/>
                    <a:p>
                      <a:pPr algn="ctr" fontAlgn="b"/>
                      <a:r>
                        <a:rPr lang="en-US" sz="2000" u="none" strike="noStrike" dirty="0"/>
                        <a:t>8 ft</a:t>
                      </a:r>
                      <a:endParaRPr lang="en-US" sz="2000" b="0" i="0" u="none" strike="noStrike" dirty="0">
                        <a:solidFill>
                          <a:srgbClr val="000000"/>
                        </a:solidFill>
                        <a:latin typeface="Times New Roman"/>
                      </a:endParaRPr>
                    </a:p>
                  </a:txBody>
                  <a:tcPr marL="9525" marR="9525" marT="9525" marB="0" anchor="ctr"/>
                </a:tc>
                <a:tc>
                  <a:txBody>
                    <a:bodyPr/>
                    <a:lstStyle/>
                    <a:p>
                      <a:pPr algn="ctr" fontAlgn="b"/>
                      <a:r>
                        <a:rPr lang="en-US" sz="2000" u="none" strike="noStrike" dirty="0"/>
                        <a:t>8 ft</a:t>
                      </a:r>
                      <a:endParaRPr lang="en-US" sz="2000" b="0" i="0" u="none" strike="noStrike" dirty="0">
                        <a:solidFill>
                          <a:srgbClr val="000000"/>
                        </a:solidFill>
                        <a:latin typeface="Times New Roman"/>
                      </a:endParaRPr>
                    </a:p>
                  </a:txBody>
                  <a:tcPr marL="9525" marR="9525" marT="9525" marB="0" anchor="ctr"/>
                </a:tc>
                <a:extLst>
                  <a:ext uri="{0D108BD9-81ED-4DB2-BD59-A6C34878D82A}">
                    <a16:rowId xmlns="" xmlns:a16="http://schemas.microsoft.com/office/drawing/2014/main" val="10006"/>
                  </a:ext>
                </a:extLst>
              </a:tr>
              <a:tr h="370840">
                <a:tc>
                  <a:txBody>
                    <a:bodyPr/>
                    <a:lstStyle/>
                    <a:p>
                      <a:pPr algn="l" fontAlgn="b"/>
                      <a:r>
                        <a:rPr lang="en-US" sz="2000" u="none" strike="noStrike"/>
                        <a:t>Point of Rocks</a:t>
                      </a:r>
                      <a:endParaRPr lang="en-US" sz="2000" b="0" i="0" u="none" strike="noStrike">
                        <a:solidFill>
                          <a:srgbClr val="000000"/>
                        </a:solidFill>
                        <a:latin typeface="Times New Roman"/>
                      </a:endParaRPr>
                    </a:p>
                  </a:txBody>
                  <a:tcPr marL="9525" marR="9525" marT="9525" marB="0" anchor="ctr"/>
                </a:tc>
                <a:tc>
                  <a:txBody>
                    <a:bodyPr/>
                    <a:lstStyle/>
                    <a:p>
                      <a:pPr algn="ctr" fontAlgn="ctr"/>
                      <a:r>
                        <a:rPr lang="en-US" sz="2000" u="none" strike="noStrike" dirty="0"/>
                        <a:t>3+8</a:t>
                      </a:r>
                      <a:endParaRPr lang="en-US" sz="2000" b="0" i="0" u="none" strike="noStrike" dirty="0">
                        <a:solidFill>
                          <a:srgbClr val="000000"/>
                        </a:solidFill>
                        <a:latin typeface="Times New Roman"/>
                      </a:endParaRPr>
                    </a:p>
                  </a:txBody>
                  <a:tcPr marL="9525" marR="9525" marT="9525" marB="0" anchor="ctr"/>
                </a:tc>
                <a:tc>
                  <a:txBody>
                    <a:bodyPr/>
                    <a:lstStyle/>
                    <a:p>
                      <a:pPr algn="ctr" fontAlgn="b"/>
                      <a:r>
                        <a:rPr lang="en-US" sz="2000" u="none" strike="noStrike" dirty="0"/>
                        <a:t>-</a:t>
                      </a:r>
                      <a:endParaRPr lang="en-US" sz="2000" b="0" i="0" u="none" strike="noStrike" dirty="0">
                        <a:solidFill>
                          <a:srgbClr val="000000"/>
                        </a:solidFill>
                        <a:latin typeface="Times New Roman"/>
                      </a:endParaRPr>
                    </a:p>
                  </a:txBody>
                  <a:tcPr marL="9525" marR="9525" marT="9525" marB="0" anchor="ctr"/>
                </a:tc>
                <a:tc>
                  <a:txBody>
                    <a:bodyPr/>
                    <a:lstStyle/>
                    <a:p>
                      <a:pPr algn="ctr" fontAlgn="b"/>
                      <a:r>
                        <a:rPr lang="en-US" sz="2000" u="none" strike="noStrike" dirty="0"/>
                        <a:t>-</a:t>
                      </a:r>
                      <a:endParaRPr lang="en-US" sz="2000" b="0" i="0" u="none" strike="noStrike" dirty="0">
                        <a:solidFill>
                          <a:srgbClr val="000000"/>
                        </a:solidFill>
                        <a:latin typeface="Times New Roman"/>
                      </a:endParaRPr>
                    </a:p>
                  </a:txBody>
                  <a:tcPr marL="9525" marR="9525" marT="9525" marB="0" anchor="ctr"/>
                </a:tc>
                <a:extLst>
                  <a:ext uri="{0D108BD9-81ED-4DB2-BD59-A6C34878D82A}">
                    <a16:rowId xmlns="" xmlns:a16="http://schemas.microsoft.com/office/drawing/2014/main" val="10007"/>
                  </a:ext>
                </a:extLst>
              </a:tr>
              <a:tr h="370840">
                <a:tc>
                  <a:txBody>
                    <a:bodyPr/>
                    <a:lstStyle/>
                    <a:p>
                      <a:pPr algn="l" fontAlgn="b"/>
                      <a:r>
                        <a:rPr lang="en-US" sz="2000" u="none" strike="noStrike"/>
                        <a:t>Ellis</a:t>
                      </a:r>
                      <a:endParaRPr lang="en-US" sz="2000" b="0" i="0" u="none" strike="noStrike">
                        <a:solidFill>
                          <a:srgbClr val="000000"/>
                        </a:solidFill>
                        <a:latin typeface="Times New Roman"/>
                      </a:endParaRPr>
                    </a:p>
                  </a:txBody>
                  <a:tcPr marL="9525" marR="9525" marT="9525" marB="0" anchor="ctr"/>
                </a:tc>
                <a:tc>
                  <a:txBody>
                    <a:bodyPr/>
                    <a:lstStyle/>
                    <a:p>
                      <a:pPr algn="ctr" fontAlgn="ctr"/>
                      <a:r>
                        <a:rPr lang="en-US" sz="2000" u="none" strike="noStrike"/>
                        <a:t>19</a:t>
                      </a:r>
                      <a:endParaRPr lang="en-US" sz="2000" b="0" i="0" u="none" strike="noStrike">
                        <a:solidFill>
                          <a:srgbClr val="000000"/>
                        </a:solidFill>
                        <a:latin typeface="Times New Roman"/>
                      </a:endParaRPr>
                    </a:p>
                  </a:txBody>
                  <a:tcPr marL="9525" marR="9525" marT="9525" marB="0" anchor="ctr"/>
                </a:tc>
                <a:tc>
                  <a:txBody>
                    <a:bodyPr/>
                    <a:lstStyle/>
                    <a:p>
                      <a:pPr algn="ctr" fontAlgn="b"/>
                      <a:r>
                        <a:rPr lang="en-US" sz="2000" b="0" i="0" u="none" strike="noStrike" dirty="0">
                          <a:solidFill>
                            <a:schemeClr val="dk1"/>
                          </a:solidFill>
                          <a:latin typeface="+mn-lt"/>
                        </a:rPr>
                        <a:t>8</a:t>
                      </a:r>
                      <a:r>
                        <a:rPr lang="en-US" sz="2000" b="0" i="0" u="none" strike="noStrike" baseline="0" dirty="0">
                          <a:solidFill>
                            <a:schemeClr val="dk1"/>
                          </a:solidFill>
                          <a:latin typeface="+mn-lt"/>
                        </a:rPr>
                        <a:t> ft</a:t>
                      </a:r>
                      <a:endParaRPr lang="en-US" sz="2000" b="0" i="0" u="none" strike="noStrike" dirty="0">
                        <a:solidFill>
                          <a:srgbClr val="000000"/>
                        </a:solidFill>
                        <a:latin typeface="Times New Roman"/>
                      </a:endParaRPr>
                    </a:p>
                  </a:txBody>
                  <a:tcPr marL="9525" marR="9525" marT="9525" marB="0" anchor="ctr"/>
                </a:tc>
                <a:tc>
                  <a:txBody>
                    <a:bodyPr/>
                    <a:lstStyle/>
                    <a:p>
                      <a:pPr algn="ctr" fontAlgn="b"/>
                      <a:r>
                        <a:rPr lang="en-US" sz="2000" u="none" strike="noStrike" dirty="0"/>
                        <a:t>-</a:t>
                      </a:r>
                      <a:endParaRPr lang="en-US" sz="2000" b="0" i="0" u="none" strike="noStrike" dirty="0">
                        <a:solidFill>
                          <a:srgbClr val="000000"/>
                        </a:solidFill>
                        <a:latin typeface="Times New Roman"/>
                      </a:endParaRPr>
                    </a:p>
                  </a:txBody>
                  <a:tcPr marL="9525" marR="9525" marT="9525" marB="0" anchor="ctr"/>
                </a:tc>
                <a:extLst>
                  <a:ext uri="{0D108BD9-81ED-4DB2-BD59-A6C34878D82A}">
                    <a16:rowId xmlns="" xmlns:a16="http://schemas.microsoft.com/office/drawing/2014/main" val="10008"/>
                  </a:ext>
                </a:extLst>
              </a:tr>
              <a:tr h="370840">
                <a:tc>
                  <a:txBody>
                    <a:bodyPr/>
                    <a:lstStyle/>
                    <a:p>
                      <a:pPr algn="l" fontAlgn="b"/>
                      <a:r>
                        <a:rPr lang="en-US" sz="2000" u="none" strike="noStrike"/>
                        <a:t>Linnell</a:t>
                      </a:r>
                      <a:endParaRPr lang="en-US" sz="2000" b="0" i="0" u="none" strike="noStrike">
                        <a:solidFill>
                          <a:srgbClr val="000000"/>
                        </a:solidFill>
                        <a:latin typeface="Times New Roman"/>
                      </a:endParaRPr>
                    </a:p>
                  </a:txBody>
                  <a:tcPr marL="9525" marR="9525" marT="9525" marB="0" anchor="ctr"/>
                </a:tc>
                <a:tc>
                  <a:txBody>
                    <a:bodyPr/>
                    <a:lstStyle/>
                    <a:p>
                      <a:pPr algn="ctr" fontAlgn="ctr"/>
                      <a:r>
                        <a:rPr lang="en-US" sz="2000" u="none" strike="noStrike"/>
                        <a:t>25</a:t>
                      </a:r>
                      <a:endParaRPr lang="en-US" sz="2000" b="0" i="0" u="none" strike="noStrike">
                        <a:solidFill>
                          <a:srgbClr val="000000"/>
                        </a:solidFill>
                        <a:latin typeface="Times New Roman"/>
                      </a:endParaRPr>
                    </a:p>
                  </a:txBody>
                  <a:tcPr marL="9525" marR="9525" marT="9525" marB="0" anchor="ctr"/>
                </a:tc>
                <a:tc>
                  <a:txBody>
                    <a:bodyPr/>
                    <a:lstStyle/>
                    <a:p>
                      <a:pPr algn="ctr" fontAlgn="b"/>
                      <a:r>
                        <a:rPr lang="en-US" sz="2000" u="none" strike="noStrike" dirty="0"/>
                        <a:t>8 ft</a:t>
                      </a:r>
                      <a:endParaRPr lang="en-US" sz="2000" b="0" i="0" u="none" strike="noStrike" dirty="0">
                        <a:solidFill>
                          <a:srgbClr val="000000"/>
                        </a:solidFill>
                        <a:latin typeface="Times New Roman"/>
                      </a:endParaRPr>
                    </a:p>
                  </a:txBody>
                  <a:tcPr marL="9525" marR="9525" marT="9525" marB="0" anchor="ctr"/>
                </a:tc>
                <a:tc>
                  <a:txBody>
                    <a:bodyPr/>
                    <a:lstStyle/>
                    <a:p>
                      <a:pPr algn="ctr" fontAlgn="b"/>
                      <a:r>
                        <a:rPr lang="en-US" sz="2000" u="none" strike="noStrike" dirty="0"/>
                        <a:t>-</a:t>
                      </a:r>
                      <a:endParaRPr lang="en-US" sz="2000" b="0" i="0" u="none" strike="noStrike" dirty="0">
                        <a:solidFill>
                          <a:srgbClr val="000000"/>
                        </a:solidFill>
                        <a:latin typeface="Times New Roman"/>
                      </a:endParaRPr>
                    </a:p>
                  </a:txBody>
                  <a:tcPr marL="9525" marR="9525" marT="9525" marB="0" anchor="ctr"/>
                </a:tc>
                <a:extLst>
                  <a:ext uri="{0D108BD9-81ED-4DB2-BD59-A6C34878D82A}">
                    <a16:rowId xmlns="" xmlns:a16="http://schemas.microsoft.com/office/drawing/2014/main" val="10009"/>
                  </a:ext>
                </a:extLst>
              </a:tr>
              <a:tr h="370840">
                <a:tc>
                  <a:txBody>
                    <a:bodyPr/>
                    <a:lstStyle/>
                    <a:p>
                      <a:pPr algn="l" fontAlgn="b"/>
                      <a:r>
                        <a:rPr lang="en-US" sz="2000" u="none" strike="noStrike" dirty="0"/>
                        <a:t>Crosby</a:t>
                      </a:r>
                      <a:endParaRPr lang="en-US" sz="2000" b="0" i="0" u="none" strike="noStrike" dirty="0">
                        <a:solidFill>
                          <a:srgbClr val="000000"/>
                        </a:solidFill>
                        <a:latin typeface="Times New Roman"/>
                      </a:endParaRPr>
                    </a:p>
                  </a:txBody>
                  <a:tcPr marL="9525" marR="9525" marT="9525" marB="0" anchor="ctr"/>
                </a:tc>
                <a:tc>
                  <a:txBody>
                    <a:bodyPr/>
                    <a:lstStyle/>
                    <a:p>
                      <a:pPr algn="ctr" fontAlgn="ctr"/>
                      <a:r>
                        <a:rPr lang="en-US" sz="2000" u="none" strike="noStrike"/>
                        <a:t>60</a:t>
                      </a:r>
                      <a:endParaRPr lang="en-US" sz="2000" b="0" i="0" u="none" strike="noStrike">
                        <a:solidFill>
                          <a:srgbClr val="000000"/>
                        </a:solidFill>
                        <a:latin typeface="Times New Roman"/>
                      </a:endParaRPr>
                    </a:p>
                  </a:txBody>
                  <a:tcPr marL="9525" marR="9525" marT="9525" marB="0" anchor="ctr"/>
                </a:tc>
                <a:tc>
                  <a:txBody>
                    <a:bodyPr/>
                    <a:lstStyle/>
                    <a:p>
                      <a:pPr algn="ctr" fontAlgn="b"/>
                      <a:r>
                        <a:rPr lang="en-US" sz="2000" u="none" strike="noStrike" dirty="0"/>
                        <a:t>4 ft</a:t>
                      </a:r>
                      <a:endParaRPr lang="en-US" sz="2000" b="0" i="0" u="none" strike="noStrike" dirty="0">
                        <a:solidFill>
                          <a:srgbClr val="000000"/>
                        </a:solidFill>
                        <a:latin typeface="Times New Roman"/>
                      </a:endParaRPr>
                    </a:p>
                  </a:txBody>
                  <a:tcPr marL="9525" marR="9525" marT="9525" marB="0" anchor="ctr"/>
                </a:tc>
                <a:tc>
                  <a:txBody>
                    <a:bodyPr/>
                    <a:lstStyle/>
                    <a:p>
                      <a:pPr algn="ctr" fontAlgn="b"/>
                      <a:r>
                        <a:rPr lang="en-US" sz="2000" u="none" strike="noStrike" dirty="0"/>
                        <a:t>4 ft</a:t>
                      </a:r>
                      <a:endParaRPr lang="en-US" sz="2000" b="0" i="0" u="none" strike="noStrike" dirty="0">
                        <a:solidFill>
                          <a:srgbClr val="000000"/>
                        </a:solidFill>
                        <a:latin typeface="Times New Roman"/>
                      </a:endParaRPr>
                    </a:p>
                  </a:txBody>
                  <a:tcPr marL="9525" marR="9525" marT="9525" marB="0" anchor="ctr"/>
                </a:tc>
                <a:extLst>
                  <a:ext uri="{0D108BD9-81ED-4DB2-BD59-A6C34878D82A}">
                    <a16:rowId xmlns="" xmlns:a16="http://schemas.microsoft.com/office/drawing/2014/main" val="10010"/>
                  </a:ext>
                </a:extLst>
              </a:tr>
            </a:tbl>
          </a:graphicData>
        </a:graphic>
      </p:graphicFrame>
      <p:sp>
        <p:nvSpPr>
          <p:cNvPr id="4" name="TextBox 3"/>
          <p:cNvSpPr txBox="1"/>
          <p:nvPr/>
        </p:nvSpPr>
        <p:spPr>
          <a:xfrm>
            <a:off x="228600" y="5943600"/>
            <a:ext cx="8001000" cy="707886"/>
          </a:xfrm>
          <a:prstGeom prst="rect">
            <a:avLst/>
          </a:prstGeom>
          <a:noFill/>
        </p:spPr>
        <p:txBody>
          <a:bodyPr wrap="square" rtlCol="0">
            <a:spAutoFit/>
          </a:bodyPr>
          <a:lstStyle/>
          <a:p>
            <a:pPr>
              <a:tabLst>
                <a:tab pos="747713" algn="l"/>
              </a:tabLst>
            </a:pPr>
            <a:r>
              <a:rPr lang="en-US" sz="2000" dirty="0">
                <a:latin typeface="+mn-lt"/>
              </a:rPr>
              <a:t>Note: 	4 ft corresponds to either a 4ft storm surge, or 4 ft of SLR</a:t>
            </a:r>
          </a:p>
          <a:p>
            <a:pPr>
              <a:tabLst>
                <a:tab pos="747713" algn="l"/>
              </a:tabLst>
            </a:pPr>
            <a:r>
              <a:rPr lang="en-US" sz="2000" dirty="0">
                <a:latin typeface="+mn-lt"/>
              </a:rPr>
              <a:t>	8 ft correspond to 4 ft of SLR + 4 ft of storm surge</a:t>
            </a:r>
          </a:p>
        </p:txBody>
      </p:sp>
    </p:spTree>
    <p:extLst>
      <p:ext uri="{BB962C8B-B14F-4D97-AF65-F5344CB8AC3E}">
        <p14:creationId xmlns:p14="http://schemas.microsoft.com/office/powerpoint/2010/main" val="14588773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2895600"/>
            <a:ext cx="8305800" cy="1143000"/>
          </a:xfrm>
        </p:spPr>
        <p:txBody>
          <a:bodyPr>
            <a:noAutofit/>
          </a:bodyPr>
          <a:lstStyle/>
          <a:p>
            <a:r>
              <a:rPr lang="en-US" sz="5400" dirty="0" smtClean="0"/>
              <a:t>Consensus Adaptation Strategy Recommendations</a:t>
            </a:r>
            <a:endParaRPr lang="en-US" sz="5400" dirty="0"/>
          </a:p>
        </p:txBody>
      </p:sp>
    </p:spTree>
    <p:extLst>
      <p:ext uri="{BB962C8B-B14F-4D97-AF65-F5344CB8AC3E}">
        <p14:creationId xmlns:p14="http://schemas.microsoft.com/office/powerpoint/2010/main" val="19653323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534400" cy="5613845"/>
          </a:xfrm>
        </p:spPr>
        <p:txBody>
          <a:bodyPr/>
          <a:lstStyle/>
          <a:p>
            <a:r>
              <a:rPr lang="en-US" sz="3000" dirty="0" smtClean="0"/>
              <a:t>Evaluate, expand, and explore alternative access to town landings (via public and public-private means)</a:t>
            </a:r>
          </a:p>
          <a:p>
            <a:pPr lvl="1"/>
            <a:r>
              <a:rPr lang="en-US" sz="2600" dirty="0" smtClean="0"/>
              <a:t>Bicycles and Pedestrians</a:t>
            </a:r>
          </a:p>
          <a:p>
            <a:pPr lvl="1"/>
            <a:r>
              <a:rPr lang="en-US" sz="2600" dirty="0" smtClean="0"/>
              <a:t>Shuttle</a:t>
            </a:r>
          </a:p>
          <a:p>
            <a:pPr lvl="1"/>
            <a:r>
              <a:rPr lang="en-US" sz="2600" dirty="0" smtClean="0"/>
              <a:t>Satellite Parking</a:t>
            </a:r>
          </a:p>
          <a:p>
            <a:r>
              <a:rPr lang="en-US" sz="3000" dirty="0" smtClean="0"/>
              <a:t>Seek and evaluate new access locations </a:t>
            </a:r>
          </a:p>
          <a:p>
            <a:r>
              <a:rPr lang="en-US" sz="3000" dirty="0" smtClean="0"/>
              <a:t>Maintain access for emergency vehicles and </a:t>
            </a:r>
            <a:r>
              <a:rPr lang="en-US" sz="3000" dirty="0" err="1" smtClean="0"/>
              <a:t>shellfishing</a:t>
            </a:r>
            <a:endParaRPr lang="en-US" sz="3000" dirty="0" smtClean="0"/>
          </a:p>
          <a:p>
            <a:r>
              <a:rPr lang="en-US" sz="3000" dirty="0" smtClean="0"/>
              <a:t>Broaden and improve access (including visual) for individuals with limited mobility</a:t>
            </a:r>
          </a:p>
        </p:txBody>
      </p:sp>
    </p:spTree>
    <p:extLst>
      <p:ext uri="{BB962C8B-B14F-4D97-AF65-F5344CB8AC3E}">
        <p14:creationId xmlns:p14="http://schemas.microsoft.com/office/powerpoint/2010/main" val="25273472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96863"/>
            <a:ext cx="8534400" cy="5539978"/>
          </a:xfrm>
        </p:spPr>
        <p:txBody>
          <a:bodyPr/>
          <a:lstStyle/>
          <a:p>
            <a:pPr>
              <a:spcAft>
                <a:spcPts val="1800"/>
              </a:spcAft>
            </a:pPr>
            <a:r>
              <a:rPr lang="en-US" sz="3000" dirty="0" smtClean="0"/>
              <a:t>Continue beach management and restoration efforts, with periodic review</a:t>
            </a:r>
          </a:p>
          <a:p>
            <a:pPr>
              <a:spcAft>
                <a:spcPts val="1800"/>
              </a:spcAft>
            </a:pPr>
            <a:r>
              <a:rPr lang="en-US" sz="3000" dirty="0" smtClean="0"/>
              <a:t>Promote and support wetland resource adaptation (Crosby Lane Culvert/Salt Marsh Restoration)</a:t>
            </a:r>
          </a:p>
          <a:p>
            <a:pPr>
              <a:spcAft>
                <a:spcPts val="1800"/>
              </a:spcAft>
            </a:pPr>
            <a:r>
              <a:rPr lang="en-US" sz="3000" dirty="0" smtClean="0"/>
              <a:t>Continue analysis of climate impacts</a:t>
            </a:r>
          </a:p>
          <a:p>
            <a:pPr>
              <a:spcAft>
                <a:spcPts val="1800"/>
              </a:spcAft>
            </a:pPr>
            <a:r>
              <a:rPr lang="en-US" sz="3000" dirty="0" smtClean="0"/>
              <a:t>Implement ongoing adaptive management </a:t>
            </a:r>
          </a:p>
          <a:p>
            <a:pPr>
              <a:spcAft>
                <a:spcPts val="1800"/>
              </a:spcAft>
            </a:pPr>
            <a:r>
              <a:rPr lang="en-US" sz="3000" dirty="0" smtClean="0"/>
              <a:t>Prioritize future </a:t>
            </a:r>
            <a:r>
              <a:rPr lang="en-US" sz="3000" dirty="0"/>
              <a:t>projects </a:t>
            </a:r>
            <a:r>
              <a:rPr lang="en-US" sz="3000" dirty="0" smtClean="0"/>
              <a:t>on </a:t>
            </a:r>
            <a:r>
              <a:rPr lang="en-US" sz="3000" dirty="0"/>
              <a:t>underutilized beaches to avoid overcrowding</a:t>
            </a:r>
            <a:endParaRPr lang="en-US" sz="3000" dirty="0" smtClean="0"/>
          </a:p>
        </p:txBody>
      </p:sp>
    </p:spTree>
    <p:extLst>
      <p:ext uri="{BB962C8B-B14F-4D97-AF65-F5344CB8AC3E}">
        <p14:creationId xmlns:p14="http://schemas.microsoft.com/office/powerpoint/2010/main" val="6106457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1524000"/>
            <a:ext cx="8305800" cy="2514600"/>
          </a:xfrm>
        </p:spPr>
        <p:txBody>
          <a:bodyPr>
            <a:noAutofit/>
          </a:bodyPr>
          <a:lstStyle/>
          <a:p>
            <a:r>
              <a:rPr lang="en-US" sz="5400" dirty="0" smtClean="0"/>
              <a:t>Consensus Implementation Strategy Recommendations</a:t>
            </a:r>
            <a:endParaRPr lang="en-US" sz="5400" dirty="0"/>
          </a:p>
        </p:txBody>
      </p:sp>
    </p:spTree>
    <p:extLst>
      <p:ext uri="{BB962C8B-B14F-4D97-AF65-F5344CB8AC3E}">
        <p14:creationId xmlns:p14="http://schemas.microsoft.com/office/powerpoint/2010/main" val="20608178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873979"/>
            <a:ext cx="8458200" cy="5755421"/>
          </a:xfrm>
        </p:spPr>
        <p:txBody>
          <a:bodyPr/>
          <a:lstStyle/>
          <a:p>
            <a:pPr marL="0" indent="0">
              <a:spcAft>
                <a:spcPts val="1200"/>
              </a:spcAft>
              <a:buNone/>
            </a:pPr>
            <a:r>
              <a:rPr lang="en-US" sz="2600" b="1" dirty="0" smtClean="0"/>
              <a:t>Update Coastal Committee charge to:</a:t>
            </a:r>
            <a:endParaRPr lang="en-US" sz="2600" b="1" dirty="0"/>
          </a:p>
          <a:p>
            <a:pPr lvl="0">
              <a:spcAft>
                <a:spcPts val="600"/>
              </a:spcAft>
            </a:pPr>
            <a:r>
              <a:rPr lang="en-US" sz="2400" dirty="0"/>
              <a:t>D</a:t>
            </a:r>
            <a:r>
              <a:rPr lang="en-US" sz="2400" dirty="0" smtClean="0"/>
              <a:t>evelop </a:t>
            </a:r>
            <a:r>
              <a:rPr lang="en-US" sz="2400" dirty="0"/>
              <a:t>a Brewster Coastal Resource Management </a:t>
            </a:r>
            <a:r>
              <a:rPr lang="en-US" sz="2400" dirty="0" smtClean="0"/>
              <a:t>Plan (BCRMP), </a:t>
            </a:r>
            <a:r>
              <a:rPr lang="en-US" sz="2400" dirty="0"/>
              <a:t>drawing on </a:t>
            </a:r>
            <a:r>
              <a:rPr lang="en-US" sz="2400" dirty="0" smtClean="0"/>
              <a:t>this Strategy </a:t>
            </a:r>
            <a:r>
              <a:rPr lang="en-US" sz="2400" dirty="0"/>
              <a:t>and evaluating </a:t>
            </a:r>
            <a:r>
              <a:rPr lang="en-US" sz="2400" dirty="0" smtClean="0"/>
              <a:t>actions </a:t>
            </a:r>
            <a:r>
              <a:rPr lang="en-US" sz="2400" dirty="0"/>
              <a:t>based on the guiding </a:t>
            </a:r>
            <a:r>
              <a:rPr lang="en-US" sz="2400" dirty="0" smtClean="0"/>
              <a:t>principles</a:t>
            </a:r>
            <a:endParaRPr lang="en-US" sz="2400" dirty="0"/>
          </a:p>
          <a:p>
            <a:pPr lvl="0">
              <a:spcAft>
                <a:spcPts val="600"/>
              </a:spcAft>
            </a:pPr>
            <a:r>
              <a:rPr lang="en-US" sz="2400" dirty="0"/>
              <a:t>I</a:t>
            </a:r>
            <a:r>
              <a:rPr lang="en-US" sz="2400" dirty="0" smtClean="0"/>
              <a:t>ntegrate </a:t>
            </a:r>
            <a:r>
              <a:rPr lang="en-US" sz="2400" dirty="0"/>
              <a:t>robust public participation in all phases of its </a:t>
            </a:r>
            <a:r>
              <a:rPr lang="en-US" sz="2400" dirty="0" smtClean="0"/>
              <a:t>work</a:t>
            </a:r>
            <a:r>
              <a:rPr lang="en-US" sz="2400" dirty="0"/>
              <a:t> </a:t>
            </a:r>
            <a:r>
              <a:rPr lang="en-US" sz="2400" dirty="0" smtClean="0"/>
              <a:t>and in </a:t>
            </a:r>
            <a:r>
              <a:rPr lang="en-US" sz="2400" dirty="0"/>
              <a:t>the development of the Management Plan</a:t>
            </a:r>
          </a:p>
          <a:p>
            <a:pPr lvl="0">
              <a:spcAft>
                <a:spcPts val="600"/>
              </a:spcAft>
            </a:pPr>
            <a:r>
              <a:rPr lang="en-US" sz="2400" dirty="0"/>
              <a:t>Coordinate planning and implementation across institutional </a:t>
            </a:r>
            <a:r>
              <a:rPr lang="en-US" sz="2400" dirty="0" smtClean="0"/>
              <a:t>silos</a:t>
            </a:r>
            <a:r>
              <a:rPr lang="en-US" sz="2400" dirty="0"/>
              <a:t>, </a:t>
            </a:r>
            <a:r>
              <a:rPr lang="en-US" sz="2400" dirty="0" smtClean="0"/>
              <a:t>involving </a:t>
            </a:r>
            <a:r>
              <a:rPr lang="en-US" sz="2400" dirty="0"/>
              <a:t>appropriate town </a:t>
            </a:r>
            <a:r>
              <a:rPr lang="en-US" sz="2400" dirty="0" smtClean="0"/>
              <a:t>bodies, to incorporate </a:t>
            </a:r>
            <a:r>
              <a:rPr lang="en-US" sz="2400" dirty="0"/>
              <a:t>climate change and adaptation strategies into policies, plans, and </a:t>
            </a:r>
            <a:r>
              <a:rPr lang="en-US" sz="2400" dirty="0" smtClean="0"/>
              <a:t>regulations</a:t>
            </a:r>
            <a:endParaRPr lang="en-US" sz="2400" dirty="0"/>
          </a:p>
          <a:p>
            <a:pPr lvl="0">
              <a:spcAft>
                <a:spcPts val="600"/>
              </a:spcAft>
            </a:pPr>
            <a:r>
              <a:rPr lang="en-US" sz="2400" dirty="0"/>
              <a:t>Monitor changing coastal conditions and evolving community </a:t>
            </a:r>
            <a:r>
              <a:rPr lang="en-US" sz="2400" dirty="0" smtClean="0"/>
              <a:t>needs</a:t>
            </a:r>
            <a:endParaRPr lang="en-US" sz="2400" dirty="0"/>
          </a:p>
          <a:p>
            <a:pPr lvl="0">
              <a:spcAft>
                <a:spcPts val="600"/>
              </a:spcAft>
            </a:pPr>
            <a:r>
              <a:rPr lang="en-US" sz="2400" dirty="0"/>
              <a:t>Monitor and evaluate implemented adaptation strategies.</a:t>
            </a:r>
          </a:p>
        </p:txBody>
      </p:sp>
    </p:spTree>
    <p:extLst>
      <p:ext uri="{BB962C8B-B14F-4D97-AF65-F5344CB8AC3E}">
        <p14:creationId xmlns:p14="http://schemas.microsoft.com/office/powerpoint/2010/main" val="2376006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half" idx="4294967295"/>
          </p:nvPr>
        </p:nvSpPr>
        <p:spPr>
          <a:xfrm>
            <a:off x="533400" y="1752600"/>
            <a:ext cx="8134350" cy="4572000"/>
          </a:xfrm>
        </p:spPr>
        <p:txBody>
          <a:bodyPr>
            <a:noAutofit/>
          </a:bodyPr>
          <a:lstStyle/>
          <a:p>
            <a:pPr marL="0" indent="0" algn="ctr">
              <a:spcBef>
                <a:spcPts val="800"/>
              </a:spcBef>
              <a:spcAft>
                <a:spcPts val="1200"/>
              </a:spcAft>
              <a:buClr>
                <a:schemeClr val="tx2"/>
              </a:buClr>
              <a:buNone/>
            </a:pPr>
            <a:r>
              <a:rPr lang="en-US" sz="3200" dirty="0" smtClean="0"/>
              <a:t>Engage </a:t>
            </a:r>
            <a:r>
              <a:rPr lang="en-US" sz="3200" dirty="0"/>
              <a:t>residents and stakeholders in a public process – incorporating vulnerability and risk information with public needs, concerns, and </a:t>
            </a:r>
            <a:r>
              <a:rPr lang="en-US" sz="3200" dirty="0" smtClean="0"/>
              <a:t>values – and develop </a:t>
            </a:r>
            <a:r>
              <a:rPr lang="en-US" sz="3200" dirty="0"/>
              <a:t>and publicly present a set of strategies and mechanisms to address key community vulnerabilities, issues, and priorities and to identify the community’s preferred adaptation strategies. </a:t>
            </a:r>
          </a:p>
        </p:txBody>
      </p:sp>
      <p:sp>
        <p:nvSpPr>
          <p:cNvPr id="19" name="Title 1"/>
          <p:cNvSpPr txBox="1">
            <a:spLocks/>
          </p:cNvSpPr>
          <p:nvPr/>
        </p:nvSpPr>
        <p:spPr>
          <a:xfrm>
            <a:off x="673287" y="560294"/>
            <a:ext cx="7556313" cy="811306"/>
          </a:xfrm>
          <a:prstGeom prst="rect">
            <a:avLst/>
          </a:prstGeom>
        </p:spPr>
        <p:txBody>
          <a:bodyPr vert="horz" lIns="91440" tIns="45720" rIns="91440" bIns="45720" rtlCol="0" anchor="t" anchorCtr="0">
            <a:normAutofit/>
          </a:bodyPr>
          <a:lstStyle/>
          <a:p>
            <a:pPr marL="0" marR="0" lvl="0" indent="0" defTabSz="914400" eaLnBrk="1" fontAlgn="auto" latinLnBrk="0" hangingPunct="1">
              <a:lnSpc>
                <a:spcPct val="100000"/>
              </a:lnSpc>
              <a:spcAft>
                <a:spcPts val="0"/>
              </a:spcAft>
              <a:buClrTx/>
              <a:buSzTx/>
              <a:buFontTx/>
              <a:buNone/>
              <a:tabLst/>
              <a:defRPr/>
            </a:pPr>
            <a:r>
              <a:rPr lang="en-US" sz="4000" dirty="0" smtClean="0">
                <a:solidFill>
                  <a:schemeClr val="tx2"/>
                </a:solidFill>
                <a:latin typeface="+mj-lt"/>
                <a:ea typeface="+mj-ea"/>
                <a:cs typeface="+mj-cs"/>
              </a:rPr>
              <a:t>Purpose of the BCAG</a:t>
            </a:r>
            <a:endParaRPr lang="en-US" sz="4000" dirty="0">
              <a:solidFill>
                <a:schemeClr val="tx2"/>
              </a:solidFill>
              <a:latin typeface="+mj-lt"/>
              <a:ea typeface="+mj-ea"/>
              <a:cs typeface="+mj-cs"/>
            </a:endParaRPr>
          </a:p>
        </p:txBody>
      </p:sp>
    </p:spTree>
    <p:extLst>
      <p:ext uri="{BB962C8B-B14F-4D97-AF65-F5344CB8AC3E}">
        <p14:creationId xmlns:p14="http://schemas.microsoft.com/office/powerpoint/2010/main" val="39565907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040821"/>
            <a:ext cx="8458200" cy="5207579"/>
          </a:xfrm>
        </p:spPr>
        <p:txBody>
          <a:bodyPr/>
          <a:lstStyle/>
          <a:p>
            <a:pPr marL="0" indent="0">
              <a:spcAft>
                <a:spcPts val="1200"/>
              </a:spcAft>
              <a:buNone/>
            </a:pPr>
            <a:r>
              <a:rPr lang="en-US" sz="2400" b="1" dirty="0" smtClean="0"/>
              <a:t>After completing </a:t>
            </a:r>
            <a:r>
              <a:rPr lang="en-US" sz="2400" b="1" dirty="0"/>
              <a:t>the Brewster Coastal Resource Management Plan </a:t>
            </a:r>
            <a:r>
              <a:rPr lang="en-US" sz="2400" b="1" dirty="0" smtClean="0"/>
              <a:t>(</a:t>
            </a:r>
            <a:r>
              <a:rPr lang="en-US" sz="2400" b="1" dirty="0"/>
              <a:t>BCRMP</a:t>
            </a:r>
            <a:r>
              <a:rPr lang="en-US" sz="2400" b="1" dirty="0" smtClean="0"/>
              <a:t>):</a:t>
            </a:r>
          </a:p>
          <a:p>
            <a:pPr>
              <a:spcAft>
                <a:spcPts val="1200"/>
              </a:spcAft>
            </a:pPr>
            <a:r>
              <a:rPr lang="en-US" sz="2400" dirty="0" smtClean="0"/>
              <a:t>The Town should have the </a:t>
            </a:r>
            <a:r>
              <a:rPr lang="en-US" sz="2400" dirty="0"/>
              <a:t>proper institutional structure to ensure </a:t>
            </a:r>
            <a:r>
              <a:rPr lang="en-US" sz="2400" dirty="0" smtClean="0"/>
              <a:t>that it is </a:t>
            </a:r>
            <a:r>
              <a:rPr lang="en-US" sz="2400" dirty="0"/>
              <a:t>implemented.  </a:t>
            </a:r>
            <a:endParaRPr lang="en-US" sz="2400" dirty="0" smtClean="0"/>
          </a:p>
          <a:p>
            <a:pPr>
              <a:spcAft>
                <a:spcPts val="1200"/>
              </a:spcAft>
            </a:pPr>
            <a:r>
              <a:rPr lang="en-US" sz="2400" dirty="0" smtClean="0"/>
              <a:t>The </a:t>
            </a:r>
            <a:r>
              <a:rPr lang="en-US" sz="2400" dirty="0" err="1" smtClean="0"/>
              <a:t>BoS</a:t>
            </a:r>
            <a:r>
              <a:rPr lang="en-US" sz="2400" dirty="0" smtClean="0"/>
              <a:t> or </a:t>
            </a:r>
            <a:r>
              <a:rPr lang="en-US" sz="2400" dirty="0"/>
              <a:t>the Town Administrator </a:t>
            </a:r>
            <a:r>
              <a:rPr lang="en-US" sz="2400" dirty="0" smtClean="0"/>
              <a:t>should form </a:t>
            </a:r>
            <a:r>
              <a:rPr lang="en-US" sz="2400" dirty="0"/>
              <a:t>a task force to review the parameters of the existing Coastal Committee to ensure </a:t>
            </a:r>
            <a:r>
              <a:rPr lang="en-US" sz="2400" dirty="0" smtClean="0"/>
              <a:t>sufficient staff</a:t>
            </a:r>
            <a:r>
              <a:rPr lang="en-US" sz="2400" dirty="0"/>
              <a:t>, capacity, authority, and membership from other relevant town boards </a:t>
            </a:r>
            <a:r>
              <a:rPr lang="en-US" sz="2400" dirty="0" smtClean="0"/>
              <a:t>and </a:t>
            </a:r>
            <a:r>
              <a:rPr lang="en-US" sz="2400" dirty="0"/>
              <a:t>community </a:t>
            </a:r>
            <a:r>
              <a:rPr lang="en-US" sz="2400" dirty="0" smtClean="0"/>
              <a:t>representation. </a:t>
            </a:r>
          </a:p>
          <a:p>
            <a:pPr>
              <a:spcAft>
                <a:spcPts val="1200"/>
              </a:spcAft>
            </a:pPr>
            <a:r>
              <a:rPr lang="en-US" sz="2400" dirty="0" smtClean="0"/>
              <a:t>The body </a:t>
            </a:r>
            <a:r>
              <a:rPr lang="en-US" sz="2400" dirty="0"/>
              <a:t>in charge of implementation of the </a:t>
            </a:r>
            <a:r>
              <a:rPr lang="en-US" sz="2400" dirty="0" smtClean="0"/>
              <a:t>BCRMP should </a:t>
            </a:r>
            <a:r>
              <a:rPr lang="en-US" sz="2400" dirty="0"/>
              <a:t>have sufficient staffing and financial resources, as well as the appropriate authority, scope, and membership. </a:t>
            </a:r>
            <a:endParaRPr lang="en-US" sz="2200" dirty="0"/>
          </a:p>
        </p:txBody>
      </p:sp>
    </p:spTree>
    <p:extLst>
      <p:ext uri="{BB962C8B-B14F-4D97-AF65-F5344CB8AC3E}">
        <p14:creationId xmlns:p14="http://schemas.microsoft.com/office/powerpoint/2010/main" val="1232045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914400"/>
            <a:ext cx="8458200" cy="5761577"/>
          </a:xfrm>
        </p:spPr>
        <p:txBody>
          <a:bodyPr/>
          <a:lstStyle/>
          <a:p>
            <a:pPr marL="0" indent="0">
              <a:spcAft>
                <a:spcPts val="600"/>
              </a:spcAft>
              <a:buNone/>
            </a:pPr>
            <a:r>
              <a:rPr lang="en-US" sz="2800" b="1" dirty="0"/>
              <a:t>When developing significant coastal </a:t>
            </a:r>
            <a:r>
              <a:rPr lang="en-US" sz="2800" b="1" dirty="0" smtClean="0"/>
              <a:t>projects:</a:t>
            </a:r>
            <a:endParaRPr lang="en-US" sz="2800" b="1" dirty="0"/>
          </a:p>
          <a:p>
            <a:pPr>
              <a:spcAft>
                <a:spcPts val="600"/>
              </a:spcAft>
            </a:pPr>
            <a:r>
              <a:rPr lang="en-US" sz="2600" dirty="0"/>
              <a:t>T</a:t>
            </a:r>
            <a:r>
              <a:rPr lang="en-US" sz="2600" dirty="0" smtClean="0"/>
              <a:t>he </a:t>
            </a:r>
            <a:r>
              <a:rPr lang="en-US" sz="2600" dirty="0"/>
              <a:t>Town should engage in a pre-regulatory and pre-decisional public process as early as possible in the development of the project. </a:t>
            </a:r>
            <a:endParaRPr lang="en-US" sz="2600" dirty="0" smtClean="0"/>
          </a:p>
          <a:p>
            <a:pPr>
              <a:spcAft>
                <a:spcPts val="600"/>
              </a:spcAft>
            </a:pPr>
            <a:r>
              <a:rPr lang="en-US" sz="2600" dirty="0" smtClean="0"/>
              <a:t>Best </a:t>
            </a:r>
            <a:r>
              <a:rPr lang="en-US" sz="2600" dirty="0"/>
              <a:t>practices for public engagement </a:t>
            </a:r>
            <a:r>
              <a:rPr lang="en-US" sz="2600" dirty="0" smtClean="0"/>
              <a:t>include:</a:t>
            </a:r>
          </a:p>
          <a:p>
            <a:pPr lvl="1">
              <a:spcAft>
                <a:spcPts val="600"/>
              </a:spcAft>
            </a:pPr>
            <a:r>
              <a:rPr lang="en-US" sz="2400" dirty="0" smtClean="0"/>
              <a:t>engaging </a:t>
            </a:r>
            <a:r>
              <a:rPr lang="en-US" sz="2400" dirty="0"/>
              <a:t>members of the public and interested stakeholders in constructive and exploratory discussion of project </a:t>
            </a:r>
            <a:r>
              <a:rPr lang="en-US" sz="2400" dirty="0" smtClean="0"/>
              <a:t>goals</a:t>
            </a:r>
          </a:p>
          <a:p>
            <a:pPr lvl="1">
              <a:spcAft>
                <a:spcPts val="600"/>
              </a:spcAft>
            </a:pPr>
            <a:r>
              <a:rPr lang="en-US" sz="2400" dirty="0" smtClean="0"/>
              <a:t>exploration </a:t>
            </a:r>
            <a:r>
              <a:rPr lang="en-US" sz="2400" dirty="0"/>
              <a:t>of a range of potential </a:t>
            </a:r>
            <a:r>
              <a:rPr lang="en-US" sz="2400" dirty="0" smtClean="0"/>
              <a:t>strategies</a:t>
            </a:r>
          </a:p>
          <a:p>
            <a:pPr lvl="1">
              <a:spcAft>
                <a:spcPts val="600"/>
              </a:spcAft>
            </a:pPr>
            <a:r>
              <a:rPr lang="en-US" sz="2400" dirty="0" smtClean="0"/>
              <a:t>evaluation </a:t>
            </a:r>
            <a:r>
              <a:rPr lang="en-US" sz="2400" dirty="0"/>
              <a:t>of options using the guiding principles; </a:t>
            </a:r>
            <a:r>
              <a:rPr lang="en-US" sz="2400" dirty="0" smtClean="0"/>
              <a:t>and</a:t>
            </a:r>
          </a:p>
          <a:p>
            <a:pPr lvl="1">
              <a:spcAft>
                <a:spcPts val="600"/>
              </a:spcAft>
            </a:pPr>
            <a:r>
              <a:rPr lang="en-US" sz="2400" dirty="0" smtClean="0"/>
              <a:t> </a:t>
            </a:r>
            <a:r>
              <a:rPr lang="en-US" sz="2400" dirty="0"/>
              <a:t>collaboration to seek an approach that balances across the priorities and trade-</a:t>
            </a:r>
            <a:r>
              <a:rPr lang="en-US" sz="2400" dirty="0" smtClean="0"/>
              <a:t>offs</a:t>
            </a:r>
            <a:endParaRPr lang="en-US" sz="2400" dirty="0"/>
          </a:p>
        </p:txBody>
      </p:sp>
    </p:spTree>
    <p:extLst>
      <p:ext uri="{BB962C8B-B14F-4D97-AF65-F5344CB8AC3E}">
        <p14:creationId xmlns:p14="http://schemas.microsoft.com/office/powerpoint/2010/main" val="30445241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692563"/>
            <a:ext cx="8458200" cy="4632037"/>
          </a:xfrm>
        </p:spPr>
        <p:txBody>
          <a:bodyPr/>
          <a:lstStyle/>
          <a:p>
            <a:pPr lvl="0">
              <a:spcAft>
                <a:spcPts val="1200"/>
              </a:spcAft>
            </a:pPr>
            <a:r>
              <a:rPr lang="en-US" sz="2500" dirty="0" smtClean="0"/>
              <a:t>Advisory </a:t>
            </a:r>
            <a:r>
              <a:rPr lang="en-US" sz="2500" dirty="0"/>
              <a:t>Group participants offered </a:t>
            </a:r>
            <a:r>
              <a:rPr lang="en-US" sz="2500" dirty="0" smtClean="0"/>
              <a:t>additional suggestions </a:t>
            </a:r>
            <a:r>
              <a:rPr lang="en-US" sz="2500" dirty="0"/>
              <a:t>for ways to shape and improve the Strategy.  </a:t>
            </a:r>
            <a:endParaRPr lang="en-US" sz="2500" dirty="0" smtClean="0"/>
          </a:p>
          <a:p>
            <a:pPr lvl="0">
              <a:spcAft>
                <a:spcPts val="1200"/>
              </a:spcAft>
            </a:pPr>
            <a:r>
              <a:rPr lang="en-US" sz="2500" dirty="0" smtClean="0"/>
              <a:t>However</a:t>
            </a:r>
            <a:r>
              <a:rPr lang="en-US" sz="2500" dirty="0"/>
              <a:t>, the group ran out of time to examine and discuss many of the promising ideas that were suggested.  </a:t>
            </a:r>
            <a:endParaRPr lang="en-US" sz="2500" dirty="0" smtClean="0"/>
          </a:p>
          <a:p>
            <a:pPr lvl="0">
              <a:spcAft>
                <a:spcPts val="1200"/>
              </a:spcAft>
            </a:pPr>
            <a:r>
              <a:rPr lang="en-US" sz="2500" dirty="0" smtClean="0"/>
              <a:t>BCAG </a:t>
            </a:r>
            <a:r>
              <a:rPr lang="en-US" sz="2500" dirty="0"/>
              <a:t>members agreed that these ideas should nonetheless be included in </a:t>
            </a:r>
            <a:r>
              <a:rPr lang="en-US" sz="2500" dirty="0" smtClean="0"/>
              <a:t>the report</a:t>
            </a:r>
            <a:r>
              <a:rPr lang="en-US" sz="2500" dirty="0"/>
              <a:t>, so that the Coastal Committee and other town processes can explore them further in any future plans evolving from this document. </a:t>
            </a:r>
          </a:p>
          <a:p>
            <a:pPr lvl="0">
              <a:spcAft>
                <a:spcPts val="1200"/>
              </a:spcAft>
            </a:pPr>
            <a:r>
              <a:rPr lang="en-US" sz="2500" dirty="0"/>
              <a:t>A detailed break-down of these </a:t>
            </a:r>
            <a:r>
              <a:rPr lang="en-US" sz="2500" dirty="0" smtClean="0"/>
              <a:t>ideas can be found in the report.</a:t>
            </a:r>
            <a:endParaRPr lang="en-US" sz="2500" dirty="0"/>
          </a:p>
        </p:txBody>
      </p:sp>
      <p:sp>
        <p:nvSpPr>
          <p:cNvPr id="8" name="Title 1"/>
          <p:cNvSpPr txBox="1">
            <a:spLocks/>
          </p:cNvSpPr>
          <p:nvPr/>
        </p:nvSpPr>
        <p:spPr>
          <a:xfrm>
            <a:off x="673287" y="712694"/>
            <a:ext cx="7556313" cy="811306"/>
          </a:xfrm>
          <a:prstGeom prst="rect">
            <a:avLst/>
          </a:prstGeom>
        </p:spPr>
        <p:txBody>
          <a:bodyPr vert="horz" lIns="91440" tIns="45720" rIns="91440" bIns="45720" rtlCol="0" anchor="t"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b="1" noProof="0" dirty="0" smtClean="0">
                <a:solidFill>
                  <a:schemeClr val="tx2"/>
                </a:solidFill>
                <a:latin typeface="Trebuchet MS"/>
                <a:ea typeface="+mj-ea"/>
                <a:cs typeface="+mj-cs"/>
              </a:rPr>
              <a:t>Additional Recommendations</a:t>
            </a:r>
            <a:endParaRPr kumimoji="0" lang="en-US" sz="2800" i="0" u="none" strike="noStrike" kern="1200" cap="none" spc="0" normalizeH="0" baseline="0" noProof="0" dirty="0">
              <a:ln>
                <a:noFill/>
              </a:ln>
              <a:solidFill>
                <a:schemeClr val="tx2"/>
              </a:solidFill>
              <a:effectLst/>
              <a:uLnTx/>
              <a:uFillTx/>
              <a:latin typeface="Calibri"/>
              <a:ea typeface="+mj-ea"/>
              <a:cs typeface="+mj-cs"/>
            </a:endParaRPr>
          </a:p>
        </p:txBody>
      </p:sp>
    </p:spTree>
    <p:extLst>
      <p:ext uri="{BB962C8B-B14F-4D97-AF65-F5344CB8AC3E}">
        <p14:creationId xmlns:p14="http://schemas.microsoft.com/office/powerpoint/2010/main" val="35040341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1524000"/>
            <a:ext cx="8305800" cy="2133600"/>
          </a:xfrm>
        </p:spPr>
        <p:txBody>
          <a:bodyPr>
            <a:noAutofit/>
          </a:bodyPr>
          <a:lstStyle/>
          <a:p>
            <a:r>
              <a:rPr lang="en-US" sz="5400" dirty="0" smtClean="0"/>
              <a:t>Questions?</a:t>
            </a:r>
            <a:endParaRPr lang="en-US" sz="5400" dirty="0"/>
          </a:p>
        </p:txBody>
      </p:sp>
    </p:spTree>
    <p:extLst>
      <p:ext uri="{BB962C8B-B14F-4D97-AF65-F5344CB8AC3E}">
        <p14:creationId xmlns:p14="http://schemas.microsoft.com/office/powerpoint/2010/main" val="20608178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half" idx="4294967295"/>
          </p:nvPr>
        </p:nvSpPr>
        <p:spPr>
          <a:xfrm>
            <a:off x="552450" y="1447800"/>
            <a:ext cx="8134350" cy="5105400"/>
          </a:xfrm>
        </p:spPr>
        <p:txBody>
          <a:bodyPr>
            <a:noAutofit/>
          </a:bodyPr>
          <a:lstStyle/>
          <a:p>
            <a:r>
              <a:rPr lang="en-US" sz="2800" dirty="0"/>
              <a:t>I</a:t>
            </a:r>
            <a:r>
              <a:rPr lang="en-US" sz="2800" dirty="0" smtClean="0"/>
              <a:t>nterviews with 45 individuals (</a:t>
            </a:r>
            <a:r>
              <a:rPr lang="en-US" sz="2800" dirty="0"/>
              <a:t>F</a:t>
            </a:r>
            <a:r>
              <a:rPr lang="en-US" sz="2800" dirty="0" smtClean="0"/>
              <a:t>all 2015)</a:t>
            </a:r>
          </a:p>
          <a:p>
            <a:r>
              <a:rPr lang="en-US" sz="2800" dirty="0" smtClean="0"/>
              <a:t>Draft and refined </a:t>
            </a:r>
            <a:r>
              <a:rPr lang="en-US" sz="2800" dirty="0"/>
              <a:t>BCAG process </a:t>
            </a:r>
            <a:r>
              <a:rPr lang="en-US" sz="2800" dirty="0" smtClean="0"/>
              <a:t>recommendations (December 2015)</a:t>
            </a:r>
          </a:p>
          <a:p>
            <a:r>
              <a:rPr lang="en-US" sz="2800" dirty="0" smtClean="0"/>
              <a:t>Applications of Interest for BCAG Membership, representing </a:t>
            </a:r>
            <a:r>
              <a:rPr lang="en-US" sz="2800" dirty="0"/>
              <a:t>a range of perspectives, demographics, and points of view within the </a:t>
            </a:r>
            <a:r>
              <a:rPr lang="en-US" sz="2800" dirty="0" smtClean="0"/>
              <a:t>community (Dec-Jan)</a:t>
            </a:r>
          </a:p>
          <a:p>
            <a:r>
              <a:rPr lang="en-US" sz="2800" dirty="0" smtClean="0"/>
              <a:t>Selection of BCAG members, including all </a:t>
            </a:r>
            <a:r>
              <a:rPr lang="en-US" sz="2800" dirty="0"/>
              <a:t>members of the Town’s established Coastal Committee, </a:t>
            </a:r>
            <a:r>
              <a:rPr lang="en-US" sz="2800" dirty="0" smtClean="0"/>
              <a:t>and Liaisons from related Town bodies (January 2016)</a:t>
            </a:r>
          </a:p>
        </p:txBody>
      </p:sp>
      <p:sp>
        <p:nvSpPr>
          <p:cNvPr id="19" name="Title 1"/>
          <p:cNvSpPr txBox="1">
            <a:spLocks/>
          </p:cNvSpPr>
          <p:nvPr/>
        </p:nvSpPr>
        <p:spPr>
          <a:xfrm>
            <a:off x="673287" y="685800"/>
            <a:ext cx="7556313" cy="811306"/>
          </a:xfrm>
          <a:prstGeom prst="rect">
            <a:avLst/>
          </a:prstGeom>
        </p:spPr>
        <p:txBody>
          <a:bodyPr vert="horz" lIns="91440" tIns="45720" rIns="91440" bIns="45720" rtlCol="0" anchor="t" anchorCtr="0">
            <a:normAutofit/>
          </a:bodyPr>
          <a:lstStyle/>
          <a:p>
            <a:pPr fontAlgn="auto">
              <a:spcAft>
                <a:spcPts val="0"/>
              </a:spcAft>
              <a:defRPr/>
            </a:pPr>
            <a:r>
              <a:rPr lang="en-US" sz="4000" dirty="0" smtClean="0">
                <a:solidFill>
                  <a:schemeClr val="tx2"/>
                </a:solidFill>
                <a:latin typeface="+mj-lt"/>
                <a:ea typeface="+mj-ea"/>
                <a:cs typeface="+mj-cs"/>
              </a:rPr>
              <a:t>BCAG Development</a:t>
            </a:r>
            <a:endParaRPr lang="en-US" sz="4000" dirty="0">
              <a:solidFill>
                <a:schemeClr val="tx2"/>
              </a:solidFill>
              <a:latin typeface="+mj-lt"/>
              <a:ea typeface="+mj-ea"/>
              <a:cs typeface="+mj-cs"/>
            </a:endParaRPr>
          </a:p>
        </p:txBody>
      </p:sp>
    </p:spTree>
    <p:extLst>
      <p:ext uri="{BB962C8B-B14F-4D97-AF65-F5344CB8AC3E}">
        <p14:creationId xmlns:p14="http://schemas.microsoft.com/office/powerpoint/2010/main" val="22479138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half" idx="4294967295"/>
          </p:nvPr>
        </p:nvSpPr>
        <p:spPr>
          <a:xfrm>
            <a:off x="552450" y="1546830"/>
            <a:ext cx="8134350" cy="5158770"/>
          </a:xfrm>
        </p:spPr>
        <p:txBody>
          <a:bodyPr>
            <a:normAutofit/>
          </a:bodyPr>
          <a:lstStyle/>
          <a:p>
            <a:r>
              <a:rPr lang="en-US" sz="2200" dirty="0" smtClean="0"/>
              <a:t>Held 8 3-hr meetings and a 2-hr public </a:t>
            </a:r>
            <a:r>
              <a:rPr lang="en-US" sz="2200" dirty="0"/>
              <a:t>visioning </a:t>
            </a:r>
            <a:r>
              <a:rPr lang="en-US" sz="2200" dirty="0" smtClean="0"/>
              <a:t>session, (mostly) televised and open to the public (Feb – Sept 2016) </a:t>
            </a:r>
          </a:p>
          <a:p>
            <a:r>
              <a:rPr lang="en-US" sz="2200" dirty="0"/>
              <a:t>E</a:t>
            </a:r>
            <a:r>
              <a:rPr lang="en-US" sz="2200" dirty="0" smtClean="0"/>
              <a:t>xamined </a:t>
            </a:r>
            <a:r>
              <a:rPr lang="en-US" sz="2200" dirty="0"/>
              <a:t>coastal conditions </a:t>
            </a:r>
            <a:r>
              <a:rPr lang="en-US" sz="2200" dirty="0" smtClean="0"/>
              <a:t>&amp; threats and </a:t>
            </a:r>
            <a:r>
              <a:rPr lang="en-US" sz="2200" dirty="0"/>
              <a:t>community </a:t>
            </a:r>
            <a:r>
              <a:rPr lang="en-US" sz="2200" dirty="0" smtClean="0"/>
              <a:t>needs.</a:t>
            </a:r>
          </a:p>
          <a:p>
            <a:r>
              <a:rPr lang="en-US" sz="2200" dirty="0" smtClean="0"/>
              <a:t>Identified, refined, and reached consensus on </a:t>
            </a:r>
            <a:r>
              <a:rPr lang="en-US" sz="2200" dirty="0"/>
              <a:t>a set of guiding </a:t>
            </a:r>
            <a:r>
              <a:rPr lang="en-US" sz="2200" dirty="0" smtClean="0"/>
              <a:t>principles</a:t>
            </a:r>
          </a:p>
          <a:p>
            <a:r>
              <a:rPr lang="en-US" sz="2200" dirty="0"/>
              <a:t>E</a:t>
            </a:r>
            <a:r>
              <a:rPr lang="en-US" sz="2200" dirty="0" smtClean="0"/>
              <a:t>xplored </a:t>
            </a:r>
            <a:r>
              <a:rPr lang="en-US" sz="2200" dirty="0"/>
              <a:t>potential strategies for applying these at both the town-wide and landing-by-landing levels.  </a:t>
            </a:r>
            <a:endParaRPr lang="en-US" sz="2200" dirty="0" smtClean="0"/>
          </a:p>
          <a:p>
            <a:r>
              <a:rPr lang="en-US" sz="2200" dirty="0" smtClean="0"/>
              <a:t>Reached </a:t>
            </a:r>
            <a:r>
              <a:rPr lang="en-US" sz="2200" dirty="0"/>
              <a:t>c</a:t>
            </a:r>
            <a:r>
              <a:rPr lang="en-US" sz="2200" dirty="0" smtClean="0"/>
              <a:t>onsensus on many town-wide approaches for coastal adaptation and a set of recommendations to guide next steps and implementation</a:t>
            </a:r>
          </a:p>
          <a:p>
            <a:r>
              <a:rPr lang="en-US" sz="2200" dirty="0" smtClean="0"/>
              <a:t>Collected a </a:t>
            </a:r>
            <a:r>
              <a:rPr lang="en-US" sz="2200" dirty="0"/>
              <a:t>set of additional suggestions – including ideas for landing-specific approaches </a:t>
            </a:r>
            <a:r>
              <a:rPr lang="en-US" sz="2200" dirty="0" smtClean="0"/>
              <a:t>– developed </a:t>
            </a:r>
            <a:r>
              <a:rPr lang="en-US" sz="2200" dirty="0"/>
              <a:t>in assigned smaller working groups or as </a:t>
            </a:r>
            <a:r>
              <a:rPr lang="en-US" sz="2200" dirty="0" smtClean="0"/>
              <a:t>individuals.</a:t>
            </a:r>
            <a:endParaRPr lang="en-US" sz="2200" dirty="0"/>
          </a:p>
        </p:txBody>
      </p:sp>
      <p:sp>
        <p:nvSpPr>
          <p:cNvPr id="19" name="Title 1"/>
          <p:cNvSpPr txBox="1">
            <a:spLocks/>
          </p:cNvSpPr>
          <p:nvPr/>
        </p:nvSpPr>
        <p:spPr>
          <a:xfrm>
            <a:off x="673287" y="811724"/>
            <a:ext cx="7556313" cy="811306"/>
          </a:xfrm>
          <a:prstGeom prst="rect">
            <a:avLst/>
          </a:prstGeom>
        </p:spPr>
        <p:txBody>
          <a:bodyPr vert="horz" lIns="91440" tIns="45720" rIns="91440" bIns="45720" rtlCol="0" anchor="t"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dirty="0" smtClean="0">
                <a:solidFill>
                  <a:schemeClr val="tx2"/>
                </a:solidFill>
                <a:latin typeface="+mj-lt"/>
                <a:ea typeface="+mj-ea"/>
                <a:cs typeface="+mj-cs"/>
              </a:rPr>
              <a:t>BCAG Process</a:t>
            </a:r>
            <a:endParaRPr lang="en-US" sz="4000" dirty="0">
              <a:solidFill>
                <a:schemeClr val="tx2"/>
              </a:solidFill>
              <a:latin typeface="+mj-lt"/>
              <a:ea typeface="+mj-ea"/>
              <a:cs typeface="+mj-cs"/>
            </a:endParaRPr>
          </a:p>
        </p:txBody>
      </p:sp>
    </p:spTree>
    <p:extLst>
      <p:ext uri="{BB962C8B-B14F-4D97-AF65-F5344CB8AC3E}">
        <p14:creationId xmlns:p14="http://schemas.microsoft.com/office/powerpoint/2010/main" val="34393949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half" idx="4294967295"/>
          </p:nvPr>
        </p:nvSpPr>
        <p:spPr>
          <a:xfrm>
            <a:off x="533400" y="1295400"/>
            <a:ext cx="8134350" cy="5334000"/>
          </a:xfrm>
        </p:spPr>
        <p:txBody>
          <a:bodyPr>
            <a:noAutofit/>
          </a:bodyPr>
          <a:lstStyle/>
          <a:p>
            <a:r>
              <a:rPr lang="en-US" sz="2800" b="1" dirty="0" smtClean="0"/>
              <a:t>Technical and Scientific Analysis</a:t>
            </a:r>
            <a:r>
              <a:rPr lang="en-US" sz="2800" dirty="0" smtClean="0"/>
              <a:t>: Technical experts presented </a:t>
            </a:r>
            <a:r>
              <a:rPr lang="en-US" sz="2800" dirty="0"/>
              <a:t>data on coastal threats faced by the Town, identified specific challenges and issues town-wide and landing-by-landing, and helped frame potential interventions and actions to be considered</a:t>
            </a:r>
            <a:endParaRPr lang="en-US" sz="2800" dirty="0" smtClean="0"/>
          </a:p>
          <a:p>
            <a:pPr lvl="1"/>
            <a:r>
              <a:rPr lang="en-US" dirty="0" smtClean="0"/>
              <a:t>the </a:t>
            </a:r>
            <a:r>
              <a:rPr lang="en-US" dirty="0"/>
              <a:t>Horsley Witten Group, Inc</a:t>
            </a:r>
            <a:r>
              <a:rPr lang="en-US" dirty="0" smtClean="0"/>
              <a:t>. </a:t>
            </a:r>
          </a:p>
          <a:p>
            <a:pPr lvl="1"/>
            <a:r>
              <a:rPr lang="en-US" dirty="0" smtClean="0"/>
              <a:t>the </a:t>
            </a:r>
            <a:r>
              <a:rPr lang="en-US" dirty="0"/>
              <a:t>Center for Coastal Studies </a:t>
            </a:r>
          </a:p>
          <a:p>
            <a:pPr lvl="1"/>
            <a:r>
              <a:rPr lang="en-US" dirty="0" smtClean="0"/>
              <a:t>LEC Environmental</a:t>
            </a:r>
          </a:p>
          <a:p>
            <a:r>
              <a:rPr lang="en-US" sz="2800" b="1" dirty="0" smtClean="0"/>
              <a:t>Town Survey: </a:t>
            </a:r>
            <a:r>
              <a:rPr lang="en-US" sz="2800" dirty="0" smtClean="0"/>
              <a:t>Town online coastal access survey on the use of public coastal beaches in the ‘summer’ season. </a:t>
            </a:r>
            <a:endParaRPr lang="en-US" sz="2800" dirty="0"/>
          </a:p>
        </p:txBody>
      </p:sp>
      <p:sp>
        <p:nvSpPr>
          <p:cNvPr id="19" name="Title 1"/>
          <p:cNvSpPr txBox="1">
            <a:spLocks/>
          </p:cNvSpPr>
          <p:nvPr/>
        </p:nvSpPr>
        <p:spPr>
          <a:xfrm>
            <a:off x="673287" y="484094"/>
            <a:ext cx="7556313" cy="811306"/>
          </a:xfrm>
          <a:prstGeom prst="rect">
            <a:avLst/>
          </a:prstGeom>
        </p:spPr>
        <p:txBody>
          <a:bodyPr vert="horz" lIns="91440" tIns="45720" rIns="91440" bIns="45720" rtlCol="0" anchor="t" anchorCtr="0">
            <a:normAutofit/>
          </a:bodyPr>
          <a:lstStyle/>
          <a:p>
            <a:pPr marL="0" marR="0" lvl="0" indent="0" defTabSz="914400" eaLnBrk="1" fontAlgn="auto" latinLnBrk="0" hangingPunct="1">
              <a:lnSpc>
                <a:spcPct val="110000"/>
              </a:lnSpc>
              <a:spcAft>
                <a:spcPts val="0"/>
              </a:spcAft>
              <a:buClrTx/>
              <a:buSzTx/>
              <a:buFontTx/>
              <a:buNone/>
              <a:tabLst/>
              <a:defRPr/>
            </a:pPr>
            <a:r>
              <a:rPr lang="en-US" sz="4000" dirty="0" smtClean="0">
                <a:solidFill>
                  <a:schemeClr val="tx2"/>
                </a:solidFill>
                <a:latin typeface="+mj-lt"/>
                <a:ea typeface="+mj-ea"/>
                <a:cs typeface="+mj-cs"/>
              </a:rPr>
              <a:t>BCAG Data and Inputs</a:t>
            </a:r>
          </a:p>
        </p:txBody>
      </p:sp>
    </p:spTree>
    <p:extLst>
      <p:ext uri="{BB962C8B-B14F-4D97-AF65-F5344CB8AC3E}">
        <p14:creationId xmlns:p14="http://schemas.microsoft.com/office/powerpoint/2010/main" val="34788512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524000"/>
            <a:ext cx="8229600" cy="5115246"/>
          </a:xfrm>
        </p:spPr>
        <p:txBody>
          <a:bodyPr/>
          <a:lstStyle/>
          <a:p>
            <a:pPr marL="44450" indent="12700">
              <a:buNone/>
            </a:pPr>
            <a:r>
              <a:rPr lang="en-US" dirty="0"/>
              <a:t>The Town of Brewster will preserve and protect the community’s coastal resources and expand access to its public beaches through public consensus, and in ways that preserve the natural habitat and peaceful character of the coastal environment and coastal neighborhoods, respect the overall coastal and land-based ecosystem, and adapt to long-term projections for coastal change. </a:t>
            </a:r>
          </a:p>
          <a:p>
            <a:endParaRPr lang="en-US" dirty="0"/>
          </a:p>
        </p:txBody>
      </p:sp>
      <p:sp>
        <p:nvSpPr>
          <p:cNvPr id="8" name="Title 1"/>
          <p:cNvSpPr txBox="1">
            <a:spLocks/>
          </p:cNvSpPr>
          <p:nvPr/>
        </p:nvSpPr>
        <p:spPr>
          <a:xfrm>
            <a:off x="673287" y="712694"/>
            <a:ext cx="7556313" cy="811306"/>
          </a:xfrm>
          <a:prstGeom prst="rect">
            <a:avLst/>
          </a:prstGeom>
        </p:spPr>
        <p:txBody>
          <a:bodyPr vert="horz" lIns="91440" tIns="45720" rIns="91440" bIns="45720" rtlCol="0" anchor="t"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dirty="0" smtClean="0">
                <a:solidFill>
                  <a:schemeClr val="tx2"/>
                </a:solidFill>
                <a:latin typeface="+mj-lt"/>
                <a:ea typeface="+mj-ea"/>
                <a:cs typeface="+mj-cs"/>
              </a:rPr>
              <a:t>Consensus Vision</a:t>
            </a:r>
            <a:endParaRPr lang="en-US" sz="4000" dirty="0">
              <a:solidFill>
                <a:schemeClr val="tx2"/>
              </a:solidFill>
              <a:latin typeface="+mj-lt"/>
              <a:ea typeface="+mj-ea"/>
              <a:cs typeface="+mj-cs"/>
            </a:endParaRPr>
          </a:p>
        </p:txBody>
      </p:sp>
    </p:spTree>
    <p:extLst>
      <p:ext uri="{BB962C8B-B14F-4D97-AF65-F5344CB8AC3E}">
        <p14:creationId xmlns:p14="http://schemas.microsoft.com/office/powerpoint/2010/main" val="2191235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duotone>
              <a:schemeClr val="bg1">
                <a:shade val="90000"/>
                <a:satMod val="150000"/>
              </a:schemeClr>
              <a:schemeClr val="bg1">
                <a:tint val="88000"/>
                <a:satMod val="150000"/>
              </a:schemeClr>
            </a:duotone>
            <a:lum bright="-3000"/>
          </a:blip>
          <a:srcRect/>
          <a:tile tx="0" ty="0" sx="65000" sy="65000" flip="none" algn="tl"/>
        </a:blipFill>
        <a:effectLst/>
      </p:bgPr>
    </p:bg>
    <p:spTree>
      <p:nvGrpSpPr>
        <p:cNvPr id="1" name=""/>
        <p:cNvGrpSpPr/>
        <p:nvPr/>
      </p:nvGrpSpPr>
      <p:grpSpPr>
        <a:xfrm>
          <a:off x="0" y="0"/>
          <a:ext cx="0" cy="0"/>
          <a:chOff x="0" y="0"/>
          <a:chExt cx="0" cy="0"/>
        </a:xfrm>
      </p:grpSpPr>
      <p:sp>
        <p:nvSpPr>
          <p:cNvPr id="7" name="Content Placeholder 6"/>
          <p:cNvSpPr>
            <a:spLocks noGrp="1"/>
          </p:cNvSpPr>
          <p:nvPr>
            <p:ph idx="1"/>
          </p:nvPr>
        </p:nvSpPr>
        <p:spPr>
          <a:xfrm>
            <a:off x="304800" y="1371600"/>
            <a:ext cx="8534400" cy="5533823"/>
          </a:xfrm>
        </p:spPr>
        <p:txBody>
          <a:bodyPr/>
          <a:lstStyle/>
          <a:p>
            <a:r>
              <a:rPr lang="en-US" sz="2600" b="1" dirty="0" smtClean="0"/>
              <a:t>Access</a:t>
            </a:r>
            <a:r>
              <a:rPr lang="en-US" sz="2600" dirty="0"/>
              <a:t>: </a:t>
            </a:r>
            <a:endParaRPr lang="en-US" sz="2600" dirty="0" smtClean="0"/>
          </a:p>
          <a:p>
            <a:pPr lvl="1"/>
            <a:r>
              <a:rPr lang="en-US" sz="2600" dirty="0" smtClean="0"/>
              <a:t>Maintain </a:t>
            </a:r>
            <a:r>
              <a:rPr lang="en-US" sz="2600" dirty="0"/>
              <a:t>and expand the opportunities for all to access Brewster’s public beaches year-round. </a:t>
            </a:r>
            <a:endParaRPr lang="en-US" sz="2600" dirty="0" smtClean="0"/>
          </a:p>
          <a:p>
            <a:pPr lvl="1"/>
            <a:r>
              <a:rPr lang="en-US" sz="2600" dirty="0" smtClean="0"/>
              <a:t>Meet </a:t>
            </a:r>
            <a:r>
              <a:rPr lang="en-US" sz="2600" dirty="0"/>
              <a:t>peak season access needs by exploring opportunities at all public access points, and through alternative means, including off-site parking, improved biking and pedestrian access, and investigation of shuttle options.  </a:t>
            </a:r>
            <a:endParaRPr lang="en-US" sz="2600" dirty="0" smtClean="0"/>
          </a:p>
          <a:p>
            <a:pPr lvl="1"/>
            <a:r>
              <a:rPr lang="en-US" sz="2600" dirty="0"/>
              <a:t>C</a:t>
            </a:r>
            <a:r>
              <a:rPr lang="en-US" sz="2600" dirty="0" smtClean="0"/>
              <a:t>onsider </a:t>
            </a:r>
            <a:r>
              <a:rPr lang="en-US" sz="2600" dirty="0"/>
              <a:t>those with limited mobility and users of wheelchairs, families, commercial and recreational shell-fishermen, and emergency access, and the safety needs of providing and balancing this access for all</a:t>
            </a:r>
            <a:r>
              <a:rPr lang="en-US" sz="2600" dirty="0" smtClean="0"/>
              <a:t>.</a:t>
            </a:r>
            <a:endParaRPr lang="en-US" sz="2600" dirty="0"/>
          </a:p>
        </p:txBody>
      </p:sp>
      <p:sp>
        <p:nvSpPr>
          <p:cNvPr id="8" name="Title 1"/>
          <p:cNvSpPr txBox="1">
            <a:spLocks/>
          </p:cNvSpPr>
          <p:nvPr/>
        </p:nvSpPr>
        <p:spPr>
          <a:xfrm>
            <a:off x="673287" y="636494"/>
            <a:ext cx="7556313" cy="811306"/>
          </a:xfrm>
          <a:prstGeom prst="rect">
            <a:avLst/>
          </a:prstGeom>
        </p:spPr>
        <p:txBody>
          <a:bodyPr vert="horz" lIns="91440" tIns="45720" rIns="91440" bIns="45720" rtlCol="0" anchor="t" anchorCtr="0">
            <a:normAutofit/>
          </a:bodyPr>
          <a:lstStyle/>
          <a:p>
            <a:pPr fontAlgn="auto">
              <a:lnSpc>
                <a:spcPct val="110000"/>
              </a:lnSpc>
              <a:spcAft>
                <a:spcPts val="0"/>
              </a:spcAft>
              <a:defRPr/>
            </a:pPr>
            <a:r>
              <a:rPr lang="en-US" sz="4000" dirty="0" smtClean="0">
                <a:solidFill>
                  <a:schemeClr val="tx2"/>
                </a:solidFill>
                <a:latin typeface="+mj-lt"/>
                <a:ea typeface="+mj-ea"/>
                <a:cs typeface="+mj-cs"/>
              </a:rPr>
              <a:t>Guiding Principles (in alpha order)</a:t>
            </a:r>
            <a:endParaRPr lang="en-US" sz="4000" dirty="0">
              <a:solidFill>
                <a:schemeClr val="tx2"/>
              </a:solidFill>
              <a:latin typeface="+mj-lt"/>
              <a:ea typeface="+mj-ea"/>
              <a:cs typeface="+mj-cs"/>
            </a:endParaRPr>
          </a:p>
        </p:txBody>
      </p:sp>
    </p:spTree>
    <p:extLst>
      <p:ext uri="{BB962C8B-B14F-4D97-AF65-F5344CB8AC3E}">
        <p14:creationId xmlns:p14="http://schemas.microsoft.com/office/powerpoint/2010/main" val="1508828274"/>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718673"/>
            <a:ext cx="8229600" cy="4453527"/>
          </a:xfrm>
        </p:spPr>
        <p:txBody>
          <a:bodyPr/>
          <a:lstStyle/>
          <a:p>
            <a:pPr lvl="0"/>
            <a:r>
              <a:rPr lang="en-US" sz="2600" b="1" dirty="0"/>
              <a:t>Adaptive</a:t>
            </a:r>
            <a:r>
              <a:rPr lang="en-US" sz="2600" dirty="0"/>
              <a:t>: </a:t>
            </a:r>
            <a:r>
              <a:rPr lang="en-US" sz="2600" dirty="0" smtClean="0"/>
              <a:t>Recognize </a:t>
            </a:r>
            <a:r>
              <a:rPr lang="en-US" sz="2600" dirty="0"/>
              <a:t>that the changing nature of coastal resources requires flexibility and adaptive planning, with ongoing monitoring of changing conditions and community needs, to best respond to new technologies, opportunities, and scientific uncertainties.</a:t>
            </a:r>
          </a:p>
          <a:p>
            <a:pPr marL="0" indent="0">
              <a:lnSpc>
                <a:spcPct val="50000"/>
              </a:lnSpc>
              <a:buNone/>
            </a:pPr>
            <a:endParaRPr lang="en-US" sz="2600" dirty="0" smtClean="0"/>
          </a:p>
          <a:p>
            <a:r>
              <a:rPr lang="en-US" sz="2600" b="1" dirty="0"/>
              <a:t>Consensus-based</a:t>
            </a:r>
            <a:r>
              <a:rPr lang="en-US" sz="2600" dirty="0"/>
              <a:t>: Provide for public input and build community consensus through all phases of the planning and implementation of the Coastal Adaptation Strategy</a:t>
            </a:r>
            <a:r>
              <a:rPr lang="en-US" sz="2600" dirty="0" smtClean="0"/>
              <a:t>.</a:t>
            </a:r>
            <a:endParaRPr lang="en-US" sz="2600" dirty="0"/>
          </a:p>
        </p:txBody>
      </p:sp>
      <p:sp>
        <p:nvSpPr>
          <p:cNvPr id="8" name="Title 1"/>
          <p:cNvSpPr txBox="1">
            <a:spLocks/>
          </p:cNvSpPr>
          <p:nvPr/>
        </p:nvSpPr>
        <p:spPr>
          <a:xfrm>
            <a:off x="673287" y="712694"/>
            <a:ext cx="7556313" cy="811306"/>
          </a:xfrm>
          <a:prstGeom prst="rect">
            <a:avLst/>
          </a:prstGeom>
        </p:spPr>
        <p:txBody>
          <a:bodyPr vert="horz" lIns="91440" tIns="45720" rIns="91440" bIns="45720" rtlCol="0" anchor="t" anchorCtr="0">
            <a:normAutofit/>
          </a:bodyPr>
          <a:lstStyle/>
          <a:p>
            <a:pPr fontAlgn="auto">
              <a:lnSpc>
                <a:spcPct val="110000"/>
              </a:lnSpc>
              <a:spcAft>
                <a:spcPts val="0"/>
              </a:spcAft>
              <a:defRPr/>
            </a:pPr>
            <a:r>
              <a:rPr lang="en-US" sz="4000" dirty="0" smtClean="0">
                <a:solidFill>
                  <a:schemeClr val="tx2"/>
                </a:solidFill>
                <a:latin typeface="+mj-lt"/>
                <a:ea typeface="+mj-ea"/>
                <a:cs typeface="+mj-cs"/>
              </a:rPr>
              <a:t>Guiding Principles (in alpha order)</a:t>
            </a:r>
          </a:p>
        </p:txBody>
      </p:sp>
    </p:spTree>
    <p:extLst>
      <p:ext uri="{BB962C8B-B14F-4D97-AF65-F5344CB8AC3E}">
        <p14:creationId xmlns:p14="http://schemas.microsoft.com/office/powerpoint/2010/main" val="15828113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2">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F6FC6"/>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2">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F6FC6"/>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14842</TotalTime>
  <Words>1911</Words>
  <Application>Microsoft Office PowerPoint</Application>
  <PresentationFormat>On-screen Show (4:3)</PresentationFormat>
  <Paragraphs>203</Paragraphs>
  <Slides>33</Slides>
  <Notes>12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Planning Scenarios</vt:lpstr>
      <vt:lpstr>Tides in Brewster – Some context</vt:lpstr>
      <vt:lpstr>Measured Historic Storm Surges NOAA Boston Gauge</vt:lpstr>
      <vt:lpstr>Coastal Flooding Scenarios</vt:lpstr>
      <vt:lpstr>PowerPoint Presentation</vt:lpstr>
      <vt:lpstr>PowerPoint Presentation</vt:lpstr>
      <vt:lpstr>PowerPoint Presentation</vt:lpstr>
      <vt:lpstr>PowerPoint Presentation</vt:lpstr>
      <vt:lpstr>PowerPoint Presentation</vt:lpstr>
      <vt:lpstr>PowerPoint Presentation</vt:lpstr>
      <vt:lpstr>Vulnerabilities and Impacts</vt:lpstr>
      <vt:lpstr>Paine’s Creek – Access Impacts</vt:lpstr>
      <vt:lpstr>Preliminary Impacts to Parking and Access</vt:lpstr>
      <vt:lpstr>Consensus Adaptation Strategy Recommendations</vt:lpstr>
      <vt:lpstr>PowerPoint Presentation</vt:lpstr>
      <vt:lpstr>PowerPoint Presentation</vt:lpstr>
      <vt:lpstr>Consensus Implementation Strategy Recommendations</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 Nelson</dc:creator>
  <cp:lastModifiedBy>MSH</cp:lastModifiedBy>
  <cp:revision>1221</cp:revision>
  <dcterms:created xsi:type="dcterms:W3CDTF">2009-10-09T15:23:28Z</dcterms:created>
  <dcterms:modified xsi:type="dcterms:W3CDTF">2017-06-16T00:11:47Z</dcterms:modified>
</cp:coreProperties>
</file>